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97"/>
  </p:notesMasterIdLst>
  <p:handoutMasterIdLst>
    <p:handoutMasterId r:id="rId98"/>
  </p:handoutMasterIdLst>
  <p:sldIdLst>
    <p:sldId id="422" r:id="rId2"/>
    <p:sldId id="260" r:id="rId3"/>
    <p:sldId id="433" r:id="rId4"/>
    <p:sldId id="438" r:id="rId5"/>
    <p:sldId id="439" r:id="rId6"/>
    <p:sldId id="440" r:id="rId7"/>
    <p:sldId id="444" r:id="rId8"/>
    <p:sldId id="434" r:id="rId9"/>
    <p:sldId id="429" r:id="rId10"/>
    <p:sldId id="370" r:id="rId11"/>
    <p:sldId id="452" r:id="rId12"/>
    <p:sldId id="453" r:id="rId13"/>
    <p:sldId id="371" r:id="rId14"/>
    <p:sldId id="320" r:id="rId15"/>
    <p:sldId id="344" r:id="rId16"/>
    <p:sldId id="372" r:id="rId17"/>
    <p:sldId id="345" r:id="rId18"/>
    <p:sldId id="373" r:id="rId19"/>
    <p:sldId id="323" r:id="rId20"/>
    <p:sldId id="374" r:id="rId21"/>
    <p:sldId id="346" r:id="rId22"/>
    <p:sldId id="347" r:id="rId23"/>
    <p:sldId id="351" r:id="rId24"/>
    <p:sldId id="375" r:id="rId25"/>
    <p:sldId id="352" r:id="rId26"/>
    <p:sldId id="424" r:id="rId27"/>
    <p:sldId id="353" r:id="rId28"/>
    <p:sldId id="376" r:id="rId29"/>
    <p:sldId id="354" r:id="rId30"/>
    <p:sldId id="355" r:id="rId31"/>
    <p:sldId id="377" r:id="rId32"/>
    <p:sldId id="425" r:id="rId33"/>
    <p:sldId id="378" r:id="rId34"/>
    <p:sldId id="379" r:id="rId35"/>
    <p:sldId id="381" r:id="rId36"/>
    <p:sldId id="380" r:id="rId37"/>
    <p:sldId id="435" r:id="rId38"/>
    <p:sldId id="454" r:id="rId39"/>
    <p:sldId id="455" r:id="rId40"/>
    <p:sldId id="456" r:id="rId41"/>
    <p:sldId id="359" r:id="rId42"/>
    <p:sldId id="436" r:id="rId43"/>
    <p:sldId id="383" r:id="rId44"/>
    <p:sldId id="398" r:id="rId45"/>
    <p:sldId id="399" r:id="rId46"/>
    <p:sldId id="400" r:id="rId47"/>
    <p:sldId id="384" r:id="rId48"/>
    <p:sldId id="360" r:id="rId49"/>
    <p:sldId id="385" r:id="rId50"/>
    <p:sldId id="460" r:id="rId51"/>
    <p:sldId id="437" r:id="rId52"/>
    <p:sldId id="387" r:id="rId53"/>
    <p:sldId id="361" r:id="rId54"/>
    <p:sldId id="392" r:id="rId55"/>
    <p:sldId id="388" r:id="rId56"/>
    <p:sldId id="457" r:id="rId57"/>
    <p:sldId id="459" r:id="rId58"/>
    <p:sldId id="458" r:id="rId59"/>
    <p:sldId id="389" r:id="rId60"/>
    <p:sldId id="394" r:id="rId61"/>
    <p:sldId id="393" r:id="rId62"/>
    <p:sldId id="404" r:id="rId63"/>
    <p:sldId id="401" r:id="rId64"/>
    <p:sldId id="430" r:id="rId65"/>
    <p:sldId id="395" r:id="rId66"/>
    <p:sldId id="445" r:id="rId67"/>
    <p:sldId id="446" r:id="rId68"/>
    <p:sldId id="396" r:id="rId69"/>
    <p:sldId id="397" r:id="rId70"/>
    <p:sldId id="431" r:id="rId71"/>
    <p:sldId id="403" r:id="rId72"/>
    <p:sldId id="405" r:id="rId73"/>
    <p:sldId id="406" r:id="rId74"/>
    <p:sldId id="447" r:id="rId75"/>
    <p:sldId id="368" r:id="rId76"/>
    <p:sldId id="369" r:id="rId77"/>
    <p:sldId id="448" r:id="rId78"/>
    <p:sldId id="449" r:id="rId79"/>
    <p:sldId id="390" r:id="rId80"/>
    <p:sldId id="391" r:id="rId81"/>
    <p:sldId id="423" r:id="rId82"/>
    <p:sldId id="407" r:id="rId83"/>
    <p:sldId id="408" r:id="rId84"/>
    <p:sldId id="409" r:id="rId85"/>
    <p:sldId id="410" r:id="rId86"/>
    <p:sldId id="450" r:id="rId87"/>
    <p:sldId id="411" r:id="rId88"/>
    <p:sldId id="416" r:id="rId89"/>
    <p:sldId id="420" r:id="rId90"/>
    <p:sldId id="412" r:id="rId91"/>
    <p:sldId id="413" r:id="rId92"/>
    <p:sldId id="461" r:id="rId93"/>
    <p:sldId id="414" r:id="rId94"/>
    <p:sldId id="418" r:id="rId95"/>
    <p:sldId id="419" r:id="rId96"/>
  </p:sldIdLst>
  <p:sldSz cx="9144000" cy="6858000" type="screen4x3"/>
  <p:notesSz cx="6858000" cy="9144000"/>
  <p:custDataLst>
    <p:tags r:id="rId99"/>
  </p:custDataLst>
  <p:defaultTextStyle>
    <a:defPPr>
      <a:defRPr lang="ar-SY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FFCC"/>
    <a:srgbClr val="FFCCFF"/>
    <a:srgbClr val="FFFFCC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بلا نمط، شبكة جدول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النمط المتوسط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نمط متوسط 2 - تميي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بلا نمط، بلا شبكة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نمط فاتح 3 - تميي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61" autoAdjust="0"/>
    <p:restoredTop sz="96327" autoAdjust="0"/>
  </p:normalViewPr>
  <p:slideViewPr>
    <p:cSldViewPr>
      <p:cViewPr>
        <p:scale>
          <a:sx n="104" d="100"/>
          <a:sy n="104" d="100"/>
        </p:scale>
        <p:origin x="906" y="2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-90" y="0"/>
    </p:cViewPr>
  </p:sorterViewPr>
  <p:notesViewPr>
    <p:cSldViewPr>
      <p:cViewPr varScale="1">
        <p:scale>
          <a:sx n="60" d="100"/>
          <a:sy n="60" d="100"/>
        </p:scale>
        <p:origin x="-2490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gs" Target="tags/tag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image" Target="../media/image69.wmf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12" Type="http://schemas.openxmlformats.org/officeDocument/2006/relationships/image" Target="../media/image68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11" Type="http://schemas.openxmlformats.org/officeDocument/2006/relationships/image" Target="../media/image67.wmf"/><Relationship Id="rId5" Type="http://schemas.openxmlformats.org/officeDocument/2006/relationships/image" Target="../media/image61.wmf"/><Relationship Id="rId10" Type="http://schemas.openxmlformats.org/officeDocument/2006/relationships/image" Target="../media/image66.wmf"/><Relationship Id="rId4" Type="http://schemas.openxmlformats.org/officeDocument/2006/relationships/image" Target="../media/image60.wmf"/><Relationship Id="rId9" Type="http://schemas.openxmlformats.org/officeDocument/2006/relationships/image" Target="../media/image65.wmf"/><Relationship Id="rId14" Type="http://schemas.openxmlformats.org/officeDocument/2006/relationships/image" Target="../media/image7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4" Type="http://schemas.openxmlformats.org/officeDocument/2006/relationships/image" Target="../media/image86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image" Target="../media/image93.wmf"/><Relationship Id="rId7" Type="http://schemas.openxmlformats.org/officeDocument/2006/relationships/image" Target="../media/image97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6" Type="http://schemas.openxmlformats.org/officeDocument/2006/relationships/image" Target="../media/image96.wmf"/><Relationship Id="rId5" Type="http://schemas.openxmlformats.org/officeDocument/2006/relationships/image" Target="../media/image95.wmf"/><Relationship Id="rId4" Type="http://schemas.openxmlformats.org/officeDocument/2006/relationships/image" Target="../media/image9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4.wmf"/><Relationship Id="rId1" Type="http://schemas.openxmlformats.org/officeDocument/2006/relationships/image" Target="../media/image9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6" Type="http://schemas.openxmlformats.org/officeDocument/2006/relationships/image" Target="../media/image106.wmf"/><Relationship Id="rId5" Type="http://schemas.openxmlformats.org/officeDocument/2006/relationships/image" Target="../media/image105.wmf"/><Relationship Id="rId4" Type="http://schemas.openxmlformats.org/officeDocument/2006/relationships/image" Target="../media/image104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image" Target="../media/image120.wmf"/><Relationship Id="rId18" Type="http://schemas.openxmlformats.org/officeDocument/2006/relationships/image" Target="../media/image125.wmf"/><Relationship Id="rId3" Type="http://schemas.openxmlformats.org/officeDocument/2006/relationships/image" Target="../media/image110.wmf"/><Relationship Id="rId21" Type="http://schemas.openxmlformats.org/officeDocument/2006/relationships/image" Target="../media/image128.wmf"/><Relationship Id="rId7" Type="http://schemas.openxmlformats.org/officeDocument/2006/relationships/image" Target="../media/image114.wmf"/><Relationship Id="rId12" Type="http://schemas.openxmlformats.org/officeDocument/2006/relationships/image" Target="../media/image119.wmf"/><Relationship Id="rId17" Type="http://schemas.openxmlformats.org/officeDocument/2006/relationships/image" Target="../media/image124.wmf"/><Relationship Id="rId2" Type="http://schemas.openxmlformats.org/officeDocument/2006/relationships/image" Target="../media/image109.wmf"/><Relationship Id="rId16" Type="http://schemas.openxmlformats.org/officeDocument/2006/relationships/image" Target="../media/image123.wmf"/><Relationship Id="rId20" Type="http://schemas.openxmlformats.org/officeDocument/2006/relationships/image" Target="../media/image127.wmf"/><Relationship Id="rId1" Type="http://schemas.openxmlformats.org/officeDocument/2006/relationships/image" Target="../media/image108.wmf"/><Relationship Id="rId6" Type="http://schemas.openxmlformats.org/officeDocument/2006/relationships/image" Target="../media/image113.wmf"/><Relationship Id="rId11" Type="http://schemas.openxmlformats.org/officeDocument/2006/relationships/image" Target="../media/image118.wmf"/><Relationship Id="rId5" Type="http://schemas.openxmlformats.org/officeDocument/2006/relationships/image" Target="../media/image112.wmf"/><Relationship Id="rId15" Type="http://schemas.openxmlformats.org/officeDocument/2006/relationships/image" Target="../media/image122.wmf"/><Relationship Id="rId23" Type="http://schemas.openxmlformats.org/officeDocument/2006/relationships/image" Target="../media/image130.wmf"/><Relationship Id="rId10" Type="http://schemas.openxmlformats.org/officeDocument/2006/relationships/image" Target="../media/image117.wmf"/><Relationship Id="rId19" Type="http://schemas.openxmlformats.org/officeDocument/2006/relationships/image" Target="../media/image126.wmf"/><Relationship Id="rId4" Type="http://schemas.openxmlformats.org/officeDocument/2006/relationships/image" Target="../media/image111.wmf"/><Relationship Id="rId9" Type="http://schemas.openxmlformats.org/officeDocument/2006/relationships/image" Target="../media/image116.wmf"/><Relationship Id="rId14" Type="http://schemas.openxmlformats.org/officeDocument/2006/relationships/image" Target="../media/image121.wmf"/><Relationship Id="rId22" Type="http://schemas.openxmlformats.org/officeDocument/2006/relationships/image" Target="../media/image129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image" Target="../media/image133.wmf"/><Relationship Id="rId7" Type="http://schemas.openxmlformats.org/officeDocument/2006/relationships/image" Target="../media/image137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Relationship Id="rId6" Type="http://schemas.openxmlformats.org/officeDocument/2006/relationships/image" Target="../media/image136.wmf"/><Relationship Id="rId5" Type="http://schemas.openxmlformats.org/officeDocument/2006/relationships/image" Target="../media/image135.wmf"/><Relationship Id="rId4" Type="http://schemas.openxmlformats.org/officeDocument/2006/relationships/image" Target="../media/image134.wmf"/><Relationship Id="rId9" Type="http://schemas.openxmlformats.org/officeDocument/2006/relationships/image" Target="../media/image139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13" Type="http://schemas.openxmlformats.org/officeDocument/2006/relationships/image" Target="../media/image154.wmf"/><Relationship Id="rId3" Type="http://schemas.openxmlformats.org/officeDocument/2006/relationships/image" Target="../media/image144.wmf"/><Relationship Id="rId7" Type="http://schemas.openxmlformats.org/officeDocument/2006/relationships/image" Target="../media/image148.wmf"/><Relationship Id="rId12" Type="http://schemas.openxmlformats.org/officeDocument/2006/relationships/image" Target="../media/image153.wmf"/><Relationship Id="rId2" Type="http://schemas.openxmlformats.org/officeDocument/2006/relationships/image" Target="../media/image143.wmf"/><Relationship Id="rId1" Type="http://schemas.openxmlformats.org/officeDocument/2006/relationships/image" Target="../media/image142.wmf"/><Relationship Id="rId6" Type="http://schemas.openxmlformats.org/officeDocument/2006/relationships/image" Target="../media/image147.wmf"/><Relationship Id="rId11" Type="http://schemas.openxmlformats.org/officeDocument/2006/relationships/image" Target="../media/image152.wmf"/><Relationship Id="rId5" Type="http://schemas.openxmlformats.org/officeDocument/2006/relationships/image" Target="../media/image146.wmf"/><Relationship Id="rId15" Type="http://schemas.openxmlformats.org/officeDocument/2006/relationships/image" Target="../media/image156.wmf"/><Relationship Id="rId10" Type="http://schemas.openxmlformats.org/officeDocument/2006/relationships/image" Target="../media/image151.wmf"/><Relationship Id="rId4" Type="http://schemas.openxmlformats.org/officeDocument/2006/relationships/image" Target="../media/image145.wmf"/><Relationship Id="rId9" Type="http://schemas.openxmlformats.org/officeDocument/2006/relationships/image" Target="../media/image150.wmf"/><Relationship Id="rId14" Type="http://schemas.openxmlformats.org/officeDocument/2006/relationships/image" Target="../media/image155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13" Type="http://schemas.openxmlformats.org/officeDocument/2006/relationships/image" Target="../media/image166.wmf"/><Relationship Id="rId3" Type="http://schemas.openxmlformats.org/officeDocument/2006/relationships/image" Target="../media/image159.wmf"/><Relationship Id="rId7" Type="http://schemas.openxmlformats.org/officeDocument/2006/relationships/image" Target="../media/image163.wmf"/><Relationship Id="rId12" Type="http://schemas.openxmlformats.org/officeDocument/2006/relationships/image" Target="../media/image165.wmf"/><Relationship Id="rId2" Type="http://schemas.openxmlformats.org/officeDocument/2006/relationships/image" Target="../media/image158.wmf"/><Relationship Id="rId1" Type="http://schemas.openxmlformats.org/officeDocument/2006/relationships/image" Target="../media/image157.wmf"/><Relationship Id="rId6" Type="http://schemas.openxmlformats.org/officeDocument/2006/relationships/image" Target="../media/image162.wmf"/><Relationship Id="rId11" Type="http://schemas.openxmlformats.org/officeDocument/2006/relationships/image" Target="../media/image152.wmf"/><Relationship Id="rId5" Type="http://schemas.openxmlformats.org/officeDocument/2006/relationships/image" Target="../media/image161.wmf"/><Relationship Id="rId15" Type="http://schemas.openxmlformats.org/officeDocument/2006/relationships/image" Target="../media/image156.wmf"/><Relationship Id="rId10" Type="http://schemas.openxmlformats.org/officeDocument/2006/relationships/image" Target="../media/image164.wmf"/><Relationship Id="rId4" Type="http://schemas.openxmlformats.org/officeDocument/2006/relationships/image" Target="../media/image160.wmf"/><Relationship Id="rId9" Type="http://schemas.openxmlformats.org/officeDocument/2006/relationships/image" Target="../media/image150.wmf"/><Relationship Id="rId14" Type="http://schemas.openxmlformats.org/officeDocument/2006/relationships/image" Target="../media/image16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2" Type="http://schemas.openxmlformats.org/officeDocument/2006/relationships/image" Target="../media/image173.wmf"/><Relationship Id="rId1" Type="http://schemas.openxmlformats.org/officeDocument/2006/relationships/image" Target="../media/image172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wmf"/><Relationship Id="rId1" Type="http://schemas.openxmlformats.org/officeDocument/2006/relationships/image" Target="../media/image180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wmf"/><Relationship Id="rId1" Type="http://schemas.openxmlformats.org/officeDocument/2006/relationships/image" Target="../media/image182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wmf"/><Relationship Id="rId2" Type="http://schemas.openxmlformats.org/officeDocument/2006/relationships/image" Target="../media/image188.wmf"/><Relationship Id="rId1" Type="http://schemas.openxmlformats.org/officeDocument/2006/relationships/image" Target="../media/image187.wmf"/><Relationship Id="rId4" Type="http://schemas.openxmlformats.org/officeDocument/2006/relationships/image" Target="../media/image19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wmf"/><Relationship Id="rId2" Type="http://schemas.openxmlformats.org/officeDocument/2006/relationships/image" Target="../media/image192.wmf"/><Relationship Id="rId1" Type="http://schemas.openxmlformats.org/officeDocument/2006/relationships/image" Target="../media/image191.wmf"/><Relationship Id="rId4" Type="http://schemas.openxmlformats.org/officeDocument/2006/relationships/image" Target="../media/image194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wmf"/><Relationship Id="rId7" Type="http://schemas.openxmlformats.org/officeDocument/2006/relationships/image" Target="../media/image204.wmf"/><Relationship Id="rId2" Type="http://schemas.openxmlformats.org/officeDocument/2006/relationships/image" Target="../media/image199.wmf"/><Relationship Id="rId1" Type="http://schemas.openxmlformats.org/officeDocument/2006/relationships/image" Target="../media/image198.wmf"/><Relationship Id="rId6" Type="http://schemas.openxmlformats.org/officeDocument/2006/relationships/image" Target="../media/image203.wmf"/><Relationship Id="rId5" Type="http://schemas.openxmlformats.org/officeDocument/2006/relationships/image" Target="../media/image202.wmf"/><Relationship Id="rId4" Type="http://schemas.openxmlformats.org/officeDocument/2006/relationships/image" Target="../media/image201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wmf"/><Relationship Id="rId7" Type="http://schemas.openxmlformats.org/officeDocument/2006/relationships/image" Target="../media/image211.wmf"/><Relationship Id="rId2" Type="http://schemas.openxmlformats.org/officeDocument/2006/relationships/image" Target="../media/image206.wmf"/><Relationship Id="rId1" Type="http://schemas.openxmlformats.org/officeDocument/2006/relationships/image" Target="../media/image205.wmf"/><Relationship Id="rId6" Type="http://schemas.openxmlformats.org/officeDocument/2006/relationships/image" Target="../media/image210.wmf"/><Relationship Id="rId5" Type="http://schemas.openxmlformats.org/officeDocument/2006/relationships/image" Target="../media/image209.wmf"/><Relationship Id="rId4" Type="http://schemas.openxmlformats.org/officeDocument/2006/relationships/image" Target="../media/image208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wmf"/><Relationship Id="rId1" Type="http://schemas.openxmlformats.org/officeDocument/2006/relationships/image" Target="../media/image213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wmf"/><Relationship Id="rId2" Type="http://schemas.openxmlformats.org/officeDocument/2006/relationships/image" Target="../media/image216.wmf"/><Relationship Id="rId1" Type="http://schemas.openxmlformats.org/officeDocument/2006/relationships/image" Target="../media/image215.wmf"/><Relationship Id="rId4" Type="http://schemas.openxmlformats.org/officeDocument/2006/relationships/image" Target="../media/image218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wmf"/><Relationship Id="rId7" Type="http://schemas.openxmlformats.org/officeDocument/2006/relationships/image" Target="../media/image218.wmf"/><Relationship Id="rId2" Type="http://schemas.openxmlformats.org/officeDocument/2006/relationships/image" Target="../media/image221.wmf"/><Relationship Id="rId1" Type="http://schemas.openxmlformats.org/officeDocument/2006/relationships/image" Target="../media/image220.wmf"/><Relationship Id="rId6" Type="http://schemas.openxmlformats.org/officeDocument/2006/relationships/image" Target="../media/image217.wmf"/><Relationship Id="rId5" Type="http://schemas.openxmlformats.org/officeDocument/2006/relationships/image" Target="../media/image216.wmf"/><Relationship Id="rId4" Type="http://schemas.openxmlformats.org/officeDocument/2006/relationships/image" Target="../media/image215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wmf"/><Relationship Id="rId1" Type="http://schemas.openxmlformats.org/officeDocument/2006/relationships/image" Target="../media/image213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wmf"/><Relationship Id="rId1" Type="http://schemas.openxmlformats.org/officeDocument/2006/relationships/image" Target="../media/image227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wmf"/><Relationship Id="rId1" Type="http://schemas.openxmlformats.org/officeDocument/2006/relationships/image" Target="../media/image235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wmf"/><Relationship Id="rId1" Type="http://schemas.openxmlformats.org/officeDocument/2006/relationships/image" Target="../media/image23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wmf"/><Relationship Id="rId2" Type="http://schemas.openxmlformats.org/officeDocument/2006/relationships/image" Target="../media/image241.wmf"/><Relationship Id="rId1" Type="http://schemas.openxmlformats.org/officeDocument/2006/relationships/image" Target="../media/image240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wmf"/><Relationship Id="rId2" Type="http://schemas.openxmlformats.org/officeDocument/2006/relationships/image" Target="../media/image236.wmf"/><Relationship Id="rId1" Type="http://schemas.openxmlformats.org/officeDocument/2006/relationships/image" Target="../media/image246.wmf"/><Relationship Id="rId4" Type="http://schemas.openxmlformats.org/officeDocument/2006/relationships/image" Target="../media/image248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wmf"/><Relationship Id="rId2" Type="http://schemas.openxmlformats.org/officeDocument/2006/relationships/image" Target="../media/image55.wmf"/><Relationship Id="rId1" Type="http://schemas.openxmlformats.org/officeDocument/2006/relationships/image" Target="../media/image257.wmf"/><Relationship Id="rId4" Type="http://schemas.openxmlformats.org/officeDocument/2006/relationships/image" Target="../media/image259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wmf"/><Relationship Id="rId2" Type="http://schemas.openxmlformats.org/officeDocument/2006/relationships/image" Target="../media/image261.wmf"/><Relationship Id="rId1" Type="http://schemas.openxmlformats.org/officeDocument/2006/relationships/image" Target="../media/image260.wmf"/><Relationship Id="rId5" Type="http://schemas.openxmlformats.org/officeDocument/2006/relationships/image" Target="../media/image264.wmf"/><Relationship Id="rId4" Type="http://schemas.openxmlformats.org/officeDocument/2006/relationships/image" Target="../media/image263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wmf"/><Relationship Id="rId2" Type="http://schemas.openxmlformats.org/officeDocument/2006/relationships/image" Target="../media/image266.wmf"/><Relationship Id="rId1" Type="http://schemas.openxmlformats.org/officeDocument/2006/relationships/image" Target="../media/image265.wmf"/><Relationship Id="rId6" Type="http://schemas.openxmlformats.org/officeDocument/2006/relationships/image" Target="../media/image270.wmf"/><Relationship Id="rId5" Type="http://schemas.openxmlformats.org/officeDocument/2006/relationships/image" Target="../media/image269.wmf"/><Relationship Id="rId4" Type="http://schemas.openxmlformats.org/officeDocument/2006/relationships/image" Target="../media/image268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wmf"/><Relationship Id="rId1" Type="http://schemas.openxmlformats.org/officeDocument/2006/relationships/image" Target="../media/image270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wmf"/><Relationship Id="rId2" Type="http://schemas.openxmlformats.org/officeDocument/2006/relationships/image" Target="../media/image273.wmf"/><Relationship Id="rId1" Type="http://schemas.openxmlformats.org/officeDocument/2006/relationships/image" Target="../media/image272.wmf"/><Relationship Id="rId5" Type="http://schemas.openxmlformats.org/officeDocument/2006/relationships/image" Target="../media/image276.wmf"/><Relationship Id="rId4" Type="http://schemas.openxmlformats.org/officeDocument/2006/relationships/image" Target="../media/image275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5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wmf"/><Relationship Id="rId2" Type="http://schemas.openxmlformats.org/officeDocument/2006/relationships/image" Target="../media/image279.wmf"/><Relationship Id="rId1" Type="http://schemas.openxmlformats.org/officeDocument/2006/relationships/image" Target="../media/image278.wmf"/><Relationship Id="rId4" Type="http://schemas.openxmlformats.org/officeDocument/2006/relationships/image" Target="../media/image281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wmf"/><Relationship Id="rId2" Type="http://schemas.openxmlformats.org/officeDocument/2006/relationships/image" Target="../media/image284.wmf"/><Relationship Id="rId1" Type="http://schemas.openxmlformats.org/officeDocument/2006/relationships/image" Target="../media/image283.wmf"/><Relationship Id="rId4" Type="http://schemas.openxmlformats.org/officeDocument/2006/relationships/image" Target="../media/image28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wmf"/><Relationship Id="rId2" Type="http://schemas.openxmlformats.org/officeDocument/2006/relationships/image" Target="../media/image288.wmf"/><Relationship Id="rId1" Type="http://schemas.openxmlformats.org/officeDocument/2006/relationships/image" Target="../media/image287.wmf"/><Relationship Id="rId4" Type="http://schemas.openxmlformats.org/officeDocument/2006/relationships/image" Target="../media/image290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wmf"/><Relationship Id="rId2" Type="http://schemas.openxmlformats.org/officeDocument/2006/relationships/image" Target="../media/image292.wmf"/><Relationship Id="rId1" Type="http://schemas.openxmlformats.org/officeDocument/2006/relationships/image" Target="../media/image291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wmf"/><Relationship Id="rId2" Type="http://schemas.openxmlformats.org/officeDocument/2006/relationships/image" Target="../media/image296.wmf"/><Relationship Id="rId1" Type="http://schemas.openxmlformats.org/officeDocument/2006/relationships/image" Target="../media/image295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wmf"/><Relationship Id="rId2" Type="http://schemas.openxmlformats.org/officeDocument/2006/relationships/image" Target="../media/image299.wmf"/><Relationship Id="rId1" Type="http://schemas.openxmlformats.org/officeDocument/2006/relationships/image" Target="../media/image298.wmf"/><Relationship Id="rId5" Type="http://schemas.openxmlformats.org/officeDocument/2006/relationships/image" Target="../media/image302.wmf"/><Relationship Id="rId4" Type="http://schemas.openxmlformats.org/officeDocument/2006/relationships/image" Target="../media/image301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4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9DEFC25-8D97-44BF-BF74-2B4F4880F17D}" type="datetimeFigureOut">
              <a:rPr lang="ar-SA" smtClean="0"/>
              <a:pPr/>
              <a:t>01/07/1440</a:t>
            </a:fld>
            <a:endParaRPr lang="ar-SA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5031670-D682-4C4D-A534-3A043CBA1F2C}" type="slidenum">
              <a:rPr lang="ar-SA" smtClean="0"/>
              <a:pPr/>
              <a:t>‹#›</a:t>
            </a:fld>
            <a:endParaRPr lang="ar-S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2F79001-4D1B-42C6-B8CF-6FA91ACB81C0}" type="datetimeFigureOut">
              <a:rPr lang="ar-SA" smtClean="0"/>
              <a:pPr/>
              <a:t>01/07/1440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7FA3831-1373-4834-BF99-A52C5CA4C459}" type="slidenum">
              <a:rPr lang="ar-SA" smtClean="0"/>
              <a:pPr/>
              <a:t>‹#›</a:t>
            </a:fld>
            <a:endParaRPr lang="ar-S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عنصر نائب لصورة الشريحة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عنصر نائب للملاحظات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1988" name="عنصر نائب لرقم الشريحة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0D6FF1-90B1-4CB4-8427-FE98E51149B0}" type="slidenum">
              <a:rPr lang="ar-SA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مستطيل مستدير الزوايا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مستطيل مستدير الزوايا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عنوان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20" name="عنوان فرعي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ar-SA"/>
              <a:t>انقر لتحرير نمط العنوان الثانوي الرئيسي</a:t>
            </a:r>
            <a:endParaRPr kumimoji="0" lang="en-US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 dirty="0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>
          <a:xfrm>
            <a:off x="6643702" y="6492875"/>
            <a:ext cx="2500298" cy="365125"/>
          </a:xfrm>
        </p:spPr>
        <p:txBody>
          <a:bodyPr/>
          <a:lstStyle/>
          <a:p>
            <a:r>
              <a:rPr lang="ar-SY" dirty="0"/>
              <a:t>د. عماد الروح – القالبة المستقلة</a:t>
            </a:r>
          </a:p>
        </p:txBody>
      </p:sp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  <a:endParaRPr lang="ar-SY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ar-SA" dirty="0"/>
              <a:t>انقر لتحرير نمط العنوان الرئيسي</a:t>
            </a:r>
            <a:endParaRPr kumimoji="0"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ar-SA" dirty="0"/>
              <a:t>انقر لتحرير أنماط النص الرئيسي</a:t>
            </a:r>
          </a:p>
          <a:p>
            <a:pPr lvl="1" eaLnBrk="1" latinLnBrk="0" hangingPunct="1"/>
            <a:r>
              <a:rPr lang="ar-SA" dirty="0"/>
              <a:t>المستوى الثاني</a:t>
            </a:r>
          </a:p>
          <a:p>
            <a:pPr lvl="2" eaLnBrk="1" latinLnBrk="0" hangingPunct="1"/>
            <a:r>
              <a:rPr lang="ar-SA" dirty="0"/>
              <a:t>المستوى الثالث</a:t>
            </a:r>
          </a:p>
          <a:p>
            <a:pPr lvl="3" eaLnBrk="1" latinLnBrk="0" hangingPunct="1"/>
            <a:r>
              <a:rPr lang="ar-SA" dirty="0"/>
              <a:t>المستوى الرابع</a:t>
            </a:r>
          </a:p>
          <a:p>
            <a:pPr lvl="4" eaLnBrk="1" latinLnBrk="0" hangingPunct="1"/>
            <a:r>
              <a:rPr lang="ar-SA" dirty="0"/>
              <a:t>المستوى الخامس</a:t>
            </a:r>
            <a:endParaRPr kumimoji="0" lang="en-US" dirty="0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  <a:endParaRPr lang="ar-SY" dirty="0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مستطيل مستدير الزوايا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مستطيل مستدير الزوايا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  <a:endParaRPr lang="ar-SY" dirty="0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  <a:endParaRPr lang="ar-SY" dirty="0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</p:txBody>
      </p:sp>
      <p:sp>
        <p:nvSpPr>
          <p:cNvPr id="5" name="عنصر نائب للمحتوى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  <a:endParaRPr lang="ar-SY" dirty="0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مستدير الزوايا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ar-SY"/>
              <a:t>2018-2019</a:t>
            </a: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C0DA8FC-BB9E-42E2-A4DE-D94B488C17FE}" type="slidenum">
              <a:rPr lang="ar-SY" smtClean="0"/>
              <a:pPr/>
              <a:t>‹#›</a:t>
            </a:fld>
            <a:endParaRPr lang="ar-SY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مستطيل مستدير الزوايا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مستطيل ذو زاوية واحدة مستديرة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ar-SA"/>
              <a:t>انقر فوق الرمز لإضافة صورة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مستدير الزوايا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عنصر نائب للعنوان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ar-SA" dirty="0"/>
              <a:t>انقر لتحرير أنماط النص الرئيسي</a:t>
            </a:r>
          </a:p>
          <a:p>
            <a:pPr lvl="1" eaLnBrk="1" latinLnBrk="0" hangingPunct="1"/>
            <a:r>
              <a:rPr kumimoji="0" lang="ar-SA" dirty="0"/>
              <a:t>المستوى الثاني</a:t>
            </a:r>
          </a:p>
          <a:p>
            <a:pPr lvl="2" eaLnBrk="1" latinLnBrk="0" hangingPunct="1"/>
            <a:r>
              <a:rPr kumimoji="0" lang="ar-SA" dirty="0"/>
              <a:t>المستوى الثالث</a:t>
            </a:r>
          </a:p>
          <a:p>
            <a:pPr lvl="3" eaLnBrk="1" latinLnBrk="0" hangingPunct="1"/>
            <a:r>
              <a:rPr kumimoji="0" lang="ar-SA" dirty="0"/>
              <a:t>المستوى الرابع</a:t>
            </a:r>
          </a:p>
          <a:p>
            <a:pPr lvl="4" eaLnBrk="1" latinLnBrk="0" hangingPunct="1"/>
            <a:r>
              <a:rPr kumimoji="0" lang="ar-SA" dirty="0"/>
              <a:t>المستوى الخامس</a:t>
            </a:r>
            <a:endParaRPr kumimoji="0" lang="en-US" dirty="0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64291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 b="1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5E265CD-F6E8-48B6-8926-69E278F6964B}" type="slidenum">
              <a:rPr lang="ar-SY" smtClean="0"/>
              <a:pPr/>
              <a:t>‹#›</a:t>
            </a:fld>
            <a:endParaRPr lang="ar-SY" dirty="0"/>
          </a:p>
        </p:txBody>
      </p:sp>
      <p:sp>
        <p:nvSpPr>
          <p:cNvPr id="25" name="عنصر نائب للتاريخ 24"/>
          <p:cNvSpPr>
            <a:spLocks noGrp="1"/>
          </p:cNvSpPr>
          <p:nvPr>
            <p:ph type="dt" sz="half" idx="2"/>
          </p:nvPr>
        </p:nvSpPr>
        <p:spPr>
          <a:xfrm>
            <a:off x="3429000" y="6492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 b="1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ar-SY"/>
              <a:t>2018-2019</a:t>
            </a:r>
            <a:endParaRPr lang="ar-SY" dirty="0"/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3"/>
          </p:nvPr>
        </p:nvSpPr>
        <p:spPr>
          <a:xfrm>
            <a:off x="6643702" y="6492875"/>
            <a:ext cx="2500298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200" b="1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ar-SY" dirty="0"/>
              <a:t>د. عماد الروح – القالبة المستقلة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1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r" rtl="1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r" rtl="1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r" rtl="1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r" rtl="1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r" rtl="1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r" rtl="1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r" rtl="1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r" rtl="1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r" rtl="1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oleObject" Target="../embeddings/oleObject7.bin"/><Relationship Id="rId3" Type="http://schemas.openxmlformats.org/officeDocument/2006/relationships/image" Target="../media/image18.jpeg"/><Relationship Id="rId7" Type="http://schemas.openxmlformats.org/officeDocument/2006/relationships/image" Target="../media/image15.wmf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oleObject" Target="../embeddings/oleObject6.bin"/><Relationship Id="rId5" Type="http://schemas.openxmlformats.org/officeDocument/2006/relationships/image" Target="../media/image14.wmf"/><Relationship Id="rId10" Type="http://schemas.openxmlformats.org/officeDocument/2006/relationships/image" Target="../media/image20.jpe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9.jpeg"/><Relationship Id="rId14" Type="http://schemas.openxmlformats.org/officeDocument/2006/relationships/image" Target="../media/image17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image" Target="../media/image25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11" Type="http://schemas.openxmlformats.org/officeDocument/2006/relationships/image" Target="../media/image24.wmf"/><Relationship Id="rId5" Type="http://schemas.openxmlformats.org/officeDocument/2006/relationships/oleObject" Target="../embeddings/oleObject9.bin"/><Relationship Id="rId15" Type="http://schemas.openxmlformats.org/officeDocument/2006/relationships/image" Target="../media/image26.wmf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21.wmf"/><Relationship Id="rId9" Type="http://schemas.openxmlformats.org/officeDocument/2006/relationships/image" Target="../media/image18.jpeg"/><Relationship Id="rId14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oleObject" Target="../embeddings/oleObject14.bin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7.wmf"/><Relationship Id="rId9" Type="http://schemas.openxmlformats.org/officeDocument/2006/relationships/image" Target="../media/image29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33.wmf"/><Relationship Id="rId18" Type="http://schemas.openxmlformats.org/officeDocument/2006/relationships/oleObject" Target="../embeddings/oleObject22.bin"/><Relationship Id="rId3" Type="http://schemas.openxmlformats.org/officeDocument/2006/relationships/image" Target="../media/image39.jpeg"/><Relationship Id="rId21" Type="http://schemas.openxmlformats.org/officeDocument/2006/relationships/image" Target="../media/image37.wmf"/><Relationship Id="rId7" Type="http://schemas.openxmlformats.org/officeDocument/2006/relationships/image" Target="../media/image42.jpeg"/><Relationship Id="rId12" Type="http://schemas.openxmlformats.org/officeDocument/2006/relationships/oleObject" Target="../embeddings/oleObject19.bin"/><Relationship Id="rId17" Type="http://schemas.openxmlformats.org/officeDocument/2006/relationships/image" Target="../media/image3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1.bin"/><Relationship Id="rId20" Type="http://schemas.openxmlformats.org/officeDocument/2006/relationships/oleObject" Target="../embeddings/oleObject23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41.jpeg"/><Relationship Id="rId11" Type="http://schemas.openxmlformats.org/officeDocument/2006/relationships/image" Target="../media/image32.wmf"/><Relationship Id="rId5" Type="http://schemas.openxmlformats.org/officeDocument/2006/relationships/image" Target="../media/image19.jpeg"/><Relationship Id="rId15" Type="http://schemas.openxmlformats.org/officeDocument/2006/relationships/image" Target="../media/image34.wmf"/><Relationship Id="rId23" Type="http://schemas.openxmlformats.org/officeDocument/2006/relationships/image" Target="../media/image38.wmf"/><Relationship Id="rId10" Type="http://schemas.openxmlformats.org/officeDocument/2006/relationships/oleObject" Target="../embeddings/oleObject18.bin"/><Relationship Id="rId19" Type="http://schemas.openxmlformats.org/officeDocument/2006/relationships/image" Target="../media/image36.wmf"/><Relationship Id="rId4" Type="http://schemas.openxmlformats.org/officeDocument/2006/relationships/image" Target="../media/image40.jpeg"/><Relationship Id="rId9" Type="http://schemas.openxmlformats.org/officeDocument/2006/relationships/image" Target="../media/image31.wmf"/><Relationship Id="rId14" Type="http://schemas.openxmlformats.org/officeDocument/2006/relationships/oleObject" Target="../embeddings/oleObject20.bin"/><Relationship Id="rId22" Type="http://schemas.openxmlformats.org/officeDocument/2006/relationships/oleObject" Target="../embeddings/oleObject24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image" Target="../media/image47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5.wmf"/><Relationship Id="rId11" Type="http://schemas.openxmlformats.org/officeDocument/2006/relationships/image" Target="../media/image49.jpeg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8.jpeg"/><Relationship Id="rId4" Type="http://schemas.openxmlformats.org/officeDocument/2006/relationships/image" Target="../media/image44.wmf"/><Relationship Id="rId9" Type="http://schemas.openxmlformats.org/officeDocument/2006/relationships/image" Target="../media/image43.jpeg"/><Relationship Id="rId1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50.jpeg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54.wmf"/><Relationship Id="rId5" Type="http://schemas.openxmlformats.org/officeDocument/2006/relationships/image" Target="../media/image51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53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55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image" Target="../media/image61.wmf"/><Relationship Id="rId18" Type="http://schemas.openxmlformats.org/officeDocument/2006/relationships/oleObject" Target="../embeddings/oleObject42.bin"/><Relationship Id="rId26" Type="http://schemas.openxmlformats.org/officeDocument/2006/relationships/oleObject" Target="../embeddings/oleObject46.bin"/><Relationship Id="rId3" Type="http://schemas.openxmlformats.org/officeDocument/2006/relationships/oleObject" Target="../embeddings/oleObject35.bin"/><Relationship Id="rId21" Type="http://schemas.openxmlformats.org/officeDocument/2006/relationships/image" Target="../media/image65.wmf"/><Relationship Id="rId34" Type="http://schemas.openxmlformats.org/officeDocument/2006/relationships/image" Target="../media/image49.jpeg"/><Relationship Id="rId7" Type="http://schemas.openxmlformats.org/officeDocument/2006/relationships/oleObject" Target="../embeddings/oleObject37.bin"/><Relationship Id="rId12" Type="http://schemas.openxmlformats.org/officeDocument/2006/relationships/oleObject" Target="../embeddings/oleObject39.bin"/><Relationship Id="rId17" Type="http://schemas.openxmlformats.org/officeDocument/2006/relationships/image" Target="../media/image63.wmf"/><Relationship Id="rId25" Type="http://schemas.openxmlformats.org/officeDocument/2006/relationships/image" Target="../media/image67.wmf"/><Relationship Id="rId33" Type="http://schemas.openxmlformats.org/officeDocument/2006/relationships/image" Target="../media/image72.jpeg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1.bin"/><Relationship Id="rId20" Type="http://schemas.openxmlformats.org/officeDocument/2006/relationships/oleObject" Target="../embeddings/oleObject43.bin"/><Relationship Id="rId29" Type="http://schemas.openxmlformats.org/officeDocument/2006/relationships/image" Target="../media/image69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8.wmf"/><Relationship Id="rId11" Type="http://schemas.openxmlformats.org/officeDocument/2006/relationships/image" Target="../media/image71.png"/><Relationship Id="rId24" Type="http://schemas.openxmlformats.org/officeDocument/2006/relationships/oleObject" Target="../embeddings/oleObject45.bin"/><Relationship Id="rId32" Type="http://schemas.openxmlformats.org/officeDocument/2006/relationships/image" Target="../media/image48.jpeg"/><Relationship Id="rId5" Type="http://schemas.openxmlformats.org/officeDocument/2006/relationships/oleObject" Target="../embeddings/oleObject36.bin"/><Relationship Id="rId15" Type="http://schemas.openxmlformats.org/officeDocument/2006/relationships/image" Target="../media/image62.wmf"/><Relationship Id="rId23" Type="http://schemas.openxmlformats.org/officeDocument/2006/relationships/image" Target="../media/image66.wmf"/><Relationship Id="rId28" Type="http://schemas.openxmlformats.org/officeDocument/2006/relationships/oleObject" Target="../embeddings/oleObject47.bin"/><Relationship Id="rId36" Type="http://schemas.openxmlformats.org/officeDocument/2006/relationships/image" Target="../media/image43.jpeg"/><Relationship Id="rId10" Type="http://schemas.openxmlformats.org/officeDocument/2006/relationships/image" Target="../media/image60.wmf"/><Relationship Id="rId19" Type="http://schemas.openxmlformats.org/officeDocument/2006/relationships/image" Target="../media/image64.wmf"/><Relationship Id="rId31" Type="http://schemas.openxmlformats.org/officeDocument/2006/relationships/image" Target="../media/image70.wmf"/><Relationship Id="rId4" Type="http://schemas.openxmlformats.org/officeDocument/2006/relationships/image" Target="../media/image57.wmf"/><Relationship Id="rId9" Type="http://schemas.openxmlformats.org/officeDocument/2006/relationships/oleObject" Target="../embeddings/oleObject38.bin"/><Relationship Id="rId14" Type="http://schemas.openxmlformats.org/officeDocument/2006/relationships/oleObject" Target="../embeddings/oleObject40.bin"/><Relationship Id="rId22" Type="http://schemas.openxmlformats.org/officeDocument/2006/relationships/oleObject" Target="../embeddings/oleObject44.bin"/><Relationship Id="rId27" Type="http://schemas.openxmlformats.org/officeDocument/2006/relationships/image" Target="../media/image68.wmf"/><Relationship Id="rId30" Type="http://schemas.openxmlformats.org/officeDocument/2006/relationships/oleObject" Target="../embeddings/oleObject48.bin"/><Relationship Id="rId35" Type="http://schemas.openxmlformats.org/officeDocument/2006/relationships/image" Target="../media/image7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79.wmf"/><Relationship Id="rId3" Type="http://schemas.openxmlformats.org/officeDocument/2006/relationships/image" Target="../media/image74.jpeg"/><Relationship Id="rId7" Type="http://schemas.openxmlformats.org/officeDocument/2006/relationships/image" Target="../media/image76.wmf"/><Relationship Id="rId12" Type="http://schemas.openxmlformats.org/officeDocument/2006/relationships/oleObject" Target="../embeddings/oleObject53.bin"/><Relationship Id="rId17" Type="http://schemas.openxmlformats.org/officeDocument/2006/relationships/image" Target="../media/image82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1.jpeg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78.wmf"/><Relationship Id="rId5" Type="http://schemas.openxmlformats.org/officeDocument/2006/relationships/image" Target="../media/image75.wmf"/><Relationship Id="rId15" Type="http://schemas.openxmlformats.org/officeDocument/2006/relationships/image" Target="../media/image80.wmf"/><Relationship Id="rId10" Type="http://schemas.openxmlformats.org/officeDocument/2006/relationships/oleObject" Target="../embeddings/oleObject52.bin"/><Relationship Id="rId4" Type="http://schemas.openxmlformats.org/officeDocument/2006/relationships/oleObject" Target="../embeddings/oleObject49.bin"/><Relationship Id="rId9" Type="http://schemas.openxmlformats.org/officeDocument/2006/relationships/image" Target="../media/image77.wmf"/><Relationship Id="rId14" Type="http://schemas.openxmlformats.org/officeDocument/2006/relationships/oleObject" Target="../embeddings/oleObject54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13" Type="http://schemas.openxmlformats.org/officeDocument/2006/relationships/image" Target="../media/image88.jpeg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8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4.wmf"/><Relationship Id="rId11" Type="http://schemas.openxmlformats.org/officeDocument/2006/relationships/image" Target="../media/image74.jpeg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86.wmf"/><Relationship Id="rId4" Type="http://schemas.openxmlformats.org/officeDocument/2006/relationships/image" Target="../media/image83.wmf"/><Relationship Id="rId9" Type="http://schemas.openxmlformats.org/officeDocument/2006/relationships/oleObject" Target="../embeddings/oleObject5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7" Type="http://schemas.openxmlformats.org/officeDocument/2006/relationships/image" Target="../media/image7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89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oleObject" Target="../embeddings/oleObject66.bin"/><Relationship Id="rId18" Type="http://schemas.openxmlformats.org/officeDocument/2006/relationships/image" Target="../media/image98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12" Type="http://schemas.openxmlformats.org/officeDocument/2006/relationships/image" Target="../media/image95.wmf"/><Relationship Id="rId17" Type="http://schemas.openxmlformats.org/officeDocument/2006/relationships/oleObject" Target="../embeddings/oleObject6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7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65.bin"/><Relationship Id="rId5" Type="http://schemas.openxmlformats.org/officeDocument/2006/relationships/oleObject" Target="../embeddings/oleObject62.bin"/><Relationship Id="rId15" Type="http://schemas.openxmlformats.org/officeDocument/2006/relationships/oleObject" Target="../embeddings/oleObject67.bin"/><Relationship Id="rId10" Type="http://schemas.openxmlformats.org/officeDocument/2006/relationships/image" Target="../media/image94.wmf"/><Relationship Id="rId19" Type="http://schemas.openxmlformats.org/officeDocument/2006/relationships/image" Target="../media/image74.jpeg"/><Relationship Id="rId4" Type="http://schemas.openxmlformats.org/officeDocument/2006/relationships/image" Target="../media/image91.wmf"/><Relationship Id="rId9" Type="http://schemas.openxmlformats.org/officeDocument/2006/relationships/oleObject" Target="../embeddings/oleObject64.bin"/><Relationship Id="rId14" Type="http://schemas.openxmlformats.org/officeDocument/2006/relationships/image" Target="../media/image96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image" Target="../media/image74.jpeg"/><Relationship Id="rId7" Type="http://schemas.openxmlformats.org/officeDocument/2006/relationships/image" Target="../media/image9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70.bin"/><Relationship Id="rId5" Type="http://schemas.openxmlformats.org/officeDocument/2006/relationships/image" Target="../media/image99.wmf"/><Relationship Id="rId4" Type="http://schemas.openxmlformats.org/officeDocument/2006/relationships/oleObject" Target="../embeddings/oleObject69.bin"/><Relationship Id="rId9" Type="http://schemas.openxmlformats.org/officeDocument/2006/relationships/image" Target="../media/image100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13" Type="http://schemas.openxmlformats.org/officeDocument/2006/relationships/image" Target="../media/image105.wmf"/><Relationship Id="rId3" Type="http://schemas.openxmlformats.org/officeDocument/2006/relationships/image" Target="../media/image107.jpeg"/><Relationship Id="rId7" Type="http://schemas.openxmlformats.org/officeDocument/2006/relationships/image" Target="../media/image102.wmf"/><Relationship Id="rId12" Type="http://schemas.openxmlformats.org/officeDocument/2006/relationships/oleObject" Target="../embeddings/oleObject7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104.wmf"/><Relationship Id="rId5" Type="http://schemas.openxmlformats.org/officeDocument/2006/relationships/image" Target="../media/image101.wmf"/><Relationship Id="rId15" Type="http://schemas.openxmlformats.org/officeDocument/2006/relationships/image" Target="../media/image106.wmf"/><Relationship Id="rId10" Type="http://schemas.openxmlformats.org/officeDocument/2006/relationships/oleObject" Target="../embeddings/oleObject75.bin"/><Relationship Id="rId4" Type="http://schemas.openxmlformats.org/officeDocument/2006/relationships/oleObject" Target="../embeddings/oleObject72.bin"/><Relationship Id="rId9" Type="http://schemas.openxmlformats.org/officeDocument/2006/relationships/image" Target="../media/image103.wmf"/><Relationship Id="rId14" Type="http://schemas.openxmlformats.org/officeDocument/2006/relationships/oleObject" Target="../embeddings/oleObject77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3.bin"/><Relationship Id="rId18" Type="http://schemas.openxmlformats.org/officeDocument/2006/relationships/image" Target="../media/image115.wmf"/><Relationship Id="rId26" Type="http://schemas.openxmlformats.org/officeDocument/2006/relationships/image" Target="../media/image119.wmf"/><Relationship Id="rId39" Type="http://schemas.openxmlformats.org/officeDocument/2006/relationships/image" Target="../media/image125.wmf"/><Relationship Id="rId3" Type="http://schemas.openxmlformats.org/officeDocument/2006/relationships/oleObject" Target="../embeddings/oleObject78.bin"/><Relationship Id="rId21" Type="http://schemas.openxmlformats.org/officeDocument/2006/relationships/oleObject" Target="../embeddings/oleObject87.bin"/><Relationship Id="rId34" Type="http://schemas.openxmlformats.org/officeDocument/2006/relationships/image" Target="../media/image123.wmf"/><Relationship Id="rId42" Type="http://schemas.openxmlformats.org/officeDocument/2006/relationships/image" Target="../media/image126.wmf"/><Relationship Id="rId47" Type="http://schemas.openxmlformats.org/officeDocument/2006/relationships/image" Target="../media/image128.wmf"/><Relationship Id="rId50" Type="http://schemas.openxmlformats.org/officeDocument/2006/relationships/oleObject" Target="../embeddings/oleObject103.bin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112.wmf"/><Relationship Id="rId17" Type="http://schemas.openxmlformats.org/officeDocument/2006/relationships/oleObject" Target="../embeddings/oleObject85.bin"/><Relationship Id="rId25" Type="http://schemas.openxmlformats.org/officeDocument/2006/relationships/oleObject" Target="../embeddings/oleObject89.bin"/><Relationship Id="rId33" Type="http://schemas.openxmlformats.org/officeDocument/2006/relationships/oleObject" Target="../embeddings/oleObject93.bin"/><Relationship Id="rId38" Type="http://schemas.openxmlformats.org/officeDocument/2006/relationships/oleObject" Target="../embeddings/oleObject96.bin"/><Relationship Id="rId46" Type="http://schemas.openxmlformats.org/officeDocument/2006/relationships/oleObject" Target="../embeddings/oleObject10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4.wmf"/><Relationship Id="rId20" Type="http://schemas.openxmlformats.org/officeDocument/2006/relationships/image" Target="../media/image116.wmf"/><Relationship Id="rId29" Type="http://schemas.openxmlformats.org/officeDocument/2006/relationships/oleObject" Target="../embeddings/oleObject91.bin"/><Relationship Id="rId41" Type="http://schemas.openxmlformats.org/officeDocument/2006/relationships/oleObject" Target="../embeddings/oleObject98.bin"/><Relationship Id="rId54" Type="http://schemas.openxmlformats.org/officeDocument/2006/relationships/image" Target="../media/image74.jpeg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82.bin"/><Relationship Id="rId24" Type="http://schemas.openxmlformats.org/officeDocument/2006/relationships/image" Target="../media/image118.wmf"/><Relationship Id="rId32" Type="http://schemas.openxmlformats.org/officeDocument/2006/relationships/image" Target="../media/image122.wmf"/><Relationship Id="rId37" Type="http://schemas.openxmlformats.org/officeDocument/2006/relationships/image" Target="../media/image124.wmf"/><Relationship Id="rId40" Type="http://schemas.openxmlformats.org/officeDocument/2006/relationships/oleObject" Target="../embeddings/oleObject97.bin"/><Relationship Id="rId45" Type="http://schemas.openxmlformats.org/officeDocument/2006/relationships/oleObject" Target="../embeddings/oleObject100.bin"/><Relationship Id="rId53" Type="http://schemas.openxmlformats.org/officeDocument/2006/relationships/oleObject" Target="../embeddings/oleObject105.bin"/><Relationship Id="rId5" Type="http://schemas.openxmlformats.org/officeDocument/2006/relationships/oleObject" Target="../embeddings/oleObject79.bin"/><Relationship Id="rId15" Type="http://schemas.openxmlformats.org/officeDocument/2006/relationships/oleObject" Target="../embeddings/oleObject84.bin"/><Relationship Id="rId23" Type="http://schemas.openxmlformats.org/officeDocument/2006/relationships/oleObject" Target="../embeddings/oleObject88.bin"/><Relationship Id="rId28" Type="http://schemas.openxmlformats.org/officeDocument/2006/relationships/image" Target="../media/image120.wmf"/><Relationship Id="rId36" Type="http://schemas.openxmlformats.org/officeDocument/2006/relationships/oleObject" Target="../embeddings/oleObject95.bin"/><Relationship Id="rId49" Type="http://schemas.openxmlformats.org/officeDocument/2006/relationships/image" Target="../media/image129.wmf"/><Relationship Id="rId10" Type="http://schemas.openxmlformats.org/officeDocument/2006/relationships/image" Target="../media/image111.wmf"/><Relationship Id="rId19" Type="http://schemas.openxmlformats.org/officeDocument/2006/relationships/oleObject" Target="../embeddings/oleObject86.bin"/><Relationship Id="rId31" Type="http://schemas.openxmlformats.org/officeDocument/2006/relationships/oleObject" Target="../embeddings/oleObject92.bin"/><Relationship Id="rId44" Type="http://schemas.openxmlformats.org/officeDocument/2006/relationships/image" Target="../media/image127.wmf"/><Relationship Id="rId52" Type="http://schemas.openxmlformats.org/officeDocument/2006/relationships/oleObject" Target="../embeddings/oleObject104.bin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13.wmf"/><Relationship Id="rId22" Type="http://schemas.openxmlformats.org/officeDocument/2006/relationships/image" Target="../media/image117.wmf"/><Relationship Id="rId27" Type="http://schemas.openxmlformats.org/officeDocument/2006/relationships/oleObject" Target="../embeddings/oleObject90.bin"/><Relationship Id="rId30" Type="http://schemas.openxmlformats.org/officeDocument/2006/relationships/image" Target="../media/image121.wmf"/><Relationship Id="rId35" Type="http://schemas.openxmlformats.org/officeDocument/2006/relationships/oleObject" Target="../embeddings/oleObject94.bin"/><Relationship Id="rId43" Type="http://schemas.openxmlformats.org/officeDocument/2006/relationships/oleObject" Target="../embeddings/oleObject99.bin"/><Relationship Id="rId48" Type="http://schemas.openxmlformats.org/officeDocument/2006/relationships/oleObject" Target="../embeddings/oleObject102.bin"/><Relationship Id="rId8" Type="http://schemas.openxmlformats.org/officeDocument/2006/relationships/image" Target="../media/image110.wmf"/><Relationship Id="rId51" Type="http://schemas.openxmlformats.org/officeDocument/2006/relationships/image" Target="../media/image130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.bin"/><Relationship Id="rId13" Type="http://schemas.openxmlformats.org/officeDocument/2006/relationships/image" Target="../media/image135.wmf"/><Relationship Id="rId18" Type="http://schemas.openxmlformats.org/officeDocument/2006/relationships/oleObject" Target="../embeddings/oleObject113.bin"/><Relationship Id="rId3" Type="http://schemas.openxmlformats.org/officeDocument/2006/relationships/oleObject" Target="../embeddings/oleObject106.bin"/><Relationship Id="rId21" Type="http://schemas.openxmlformats.org/officeDocument/2006/relationships/image" Target="../media/image139.wmf"/><Relationship Id="rId7" Type="http://schemas.openxmlformats.org/officeDocument/2006/relationships/image" Target="../media/image140.png"/><Relationship Id="rId12" Type="http://schemas.openxmlformats.org/officeDocument/2006/relationships/oleObject" Target="../embeddings/oleObject110.bin"/><Relationship Id="rId17" Type="http://schemas.openxmlformats.org/officeDocument/2006/relationships/image" Target="../media/image13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12.bin"/><Relationship Id="rId20" Type="http://schemas.openxmlformats.org/officeDocument/2006/relationships/oleObject" Target="../embeddings/oleObject114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32.wmf"/><Relationship Id="rId11" Type="http://schemas.openxmlformats.org/officeDocument/2006/relationships/image" Target="../media/image134.wmf"/><Relationship Id="rId5" Type="http://schemas.openxmlformats.org/officeDocument/2006/relationships/oleObject" Target="../embeddings/oleObject107.bin"/><Relationship Id="rId15" Type="http://schemas.openxmlformats.org/officeDocument/2006/relationships/image" Target="../media/image136.wmf"/><Relationship Id="rId10" Type="http://schemas.openxmlformats.org/officeDocument/2006/relationships/oleObject" Target="../embeddings/oleObject109.bin"/><Relationship Id="rId19" Type="http://schemas.openxmlformats.org/officeDocument/2006/relationships/image" Target="../media/image138.wmf"/><Relationship Id="rId4" Type="http://schemas.openxmlformats.org/officeDocument/2006/relationships/image" Target="../media/image131.wmf"/><Relationship Id="rId9" Type="http://schemas.openxmlformats.org/officeDocument/2006/relationships/image" Target="../media/image133.wmf"/><Relationship Id="rId14" Type="http://schemas.openxmlformats.org/officeDocument/2006/relationships/oleObject" Target="../embeddings/oleObject111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3" Type="http://schemas.openxmlformats.org/officeDocument/2006/relationships/image" Target="../media/image140.png"/><Relationship Id="rId7" Type="http://schemas.openxmlformats.org/officeDocument/2006/relationships/image" Target="../media/image13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16.bin"/><Relationship Id="rId5" Type="http://schemas.openxmlformats.org/officeDocument/2006/relationships/image" Target="../media/image133.wmf"/><Relationship Id="rId10" Type="http://schemas.openxmlformats.org/officeDocument/2006/relationships/image" Target="../media/image141.gif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13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wmf"/><Relationship Id="rId13" Type="http://schemas.openxmlformats.org/officeDocument/2006/relationships/oleObject" Target="../embeddings/oleObject123.bin"/><Relationship Id="rId18" Type="http://schemas.openxmlformats.org/officeDocument/2006/relationships/image" Target="../media/image149.wmf"/><Relationship Id="rId26" Type="http://schemas.openxmlformats.org/officeDocument/2006/relationships/image" Target="../media/image153.wmf"/><Relationship Id="rId3" Type="http://schemas.openxmlformats.org/officeDocument/2006/relationships/oleObject" Target="../embeddings/oleObject118.bin"/><Relationship Id="rId21" Type="http://schemas.openxmlformats.org/officeDocument/2006/relationships/oleObject" Target="../embeddings/oleObject127.bin"/><Relationship Id="rId7" Type="http://schemas.openxmlformats.org/officeDocument/2006/relationships/oleObject" Target="../embeddings/oleObject120.bin"/><Relationship Id="rId12" Type="http://schemas.openxmlformats.org/officeDocument/2006/relationships/image" Target="../media/image146.wmf"/><Relationship Id="rId17" Type="http://schemas.openxmlformats.org/officeDocument/2006/relationships/oleObject" Target="../embeddings/oleObject125.bin"/><Relationship Id="rId25" Type="http://schemas.openxmlformats.org/officeDocument/2006/relationships/oleObject" Target="../embeddings/oleObject129.bin"/><Relationship Id="rId33" Type="http://schemas.openxmlformats.org/officeDocument/2006/relationships/slide" Target="slide30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8.wmf"/><Relationship Id="rId20" Type="http://schemas.openxmlformats.org/officeDocument/2006/relationships/image" Target="../media/image150.wmf"/><Relationship Id="rId29" Type="http://schemas.openxmlformats.org/officeDocument/2006/relationships/oleObject" Target="../embeddings/oleObject131.bin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43.wmf"/><Relationship Id="rId11" Type="http://schemas.openxmlformats.org/officeDocument/2006/relationships/oleObject" Target="../embeddings/oleObject122.bin"/><Relationship Id="rId24" Type="http://schemas.openxmlformats.org/officeDocument/2006/relationships/image" Target="../media/image152.wmf"/><Relationship Id="rId32" Type="http://schemas.openxmlformats.org/officeDocument/2006/relationships/image" Target="../media/image156.wmf"/><Relationship Id="rId5" Type="http://schemas.openxmlformats.org/officeDocument/2006/relationships/oleObject" Target="../embeddings/oleObject119.bin"/><Relationship Id="rId15" Type="http://schemas.openxmlformats.org/officeDocument/2006/relationships/oleObject" Target="../embeddings/oleObject124.bin"/><Relationship Id="rId23" Type="http://schemas.openxmlformats.org/officeDocument/2006/relationships/oleObject" Target="../embeddings/oleObject128.bin"/><Relationship Id="rId28" Type="http://schemas.openxmlformats.org/officeDocument/2006/relationships/image" Target="../media/image154.wmf"/><Relationship Id="rId10" Type="http://schemas.openxmlformats.org/officeDocument/2006/relationships/image" Target="../media/image145.wmf"/><Relationship Id="rId19" Type="http://schemas.openxmlformats.org/officeDocument/2006/relationships/oleObject" Target="../embeddings/oleObject126.bin"/><Relationship Id="rId31" Type="http://schemas.openxmlformats.org/officeDocument/2006/relationships/oleObject" Target="../embeddings/oleObject132.bin"/><Relationship Id="rId4" Type="http://schemas.openxmlformats.org/officeDocument/2006/relationships/image" Target="../media/image142.wmf"/><Relationship Id="rId9" Type="http://schemas.openxmlformats.org/officeDocument/2006/relationships/oleObject" Target="../embeddings/oleObject121.bin"/><Relationship Id="rId14" Type="http://schemas.openxmlformats.org/officeDocument/2006/relationships/image" Target="../media/image147.wmf"/><Relationship Id="rId22" Type="http://schemas.openxmlformats.org/officeDocument/2006/relationships/image" Target="../media/image151.wmf"/><Relationship Id="rId27" Type="http://schemas.openxmlformats.org/officeDocument/2006/relationships/oleObject" Target="../embeddings/oleObject130.bin"/><Relationship Id="rId30" Type="http://schemas.openxmlformats.org/officeDocument/2006/relationships/image" Target="../media/image155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13" Type="http://schemas.openxmlformats.org/officeDocument/2006/relationships/oleObject" Target="../embeddings/oleObject138.bin"/><Relationship Id="rId18" Type="http://schemas.openxmlformats.org/officeDocument/2006/relationships/image" Target="../media/image149.wmf"/><Relationship Id="rId26" Type="http://schemas.openxmlformats.org/officeDocument/2006/relationships/image" Target="../media/image165.wmf"/><Relationship Id="rId3" Type="http://schemas.openxmlformats.org/officeDocument/2006/relationships/oleObject" Target="../embeddings/oleObject133.bin"/><Relationship Id="rId21" Type="http://schemas.openxmlformats.org/officeDocument/2006/relationships/oleObject" Target="../embeddings/oleObject142.bin"/><Relationship Id="rId7" Type="http://schemas.openxmlformats.org/officeDocument/2006/relationships/oleObject" Target="../embeddings/oleObject135.bin"/><Relationship Id="rId12" Type="http://schemas.openxmlformats.org/officeDocument/2006/relationships/image" Target="../media/image161.wmf"/><Relationship Id="rId17" Type="http://schemas.openxmlformats.org/officeDocument/2006/relationships/oleObject" Target="../embeddings/oleObject140.bin"/><Relationship Id="rId25" Type="http://schemas.openxmlformats.org/officeDocument/2006/relationships/oleObject" Target="../embeddings/oleObject144.bin"/><Relationship Id="rId33" Type="http://schemas.openxmlformats.org/officeDocument/2006/relationships/slide" Target="slide30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3.wmf"/><Relationship Id="rId20" Type="http://schemas.openxmlformats.org/officeDocument/2006/relationships/image" Target="../media/image150.wmf"/><Relationship Id="rId29" Type="http://schemas.openxmlformats.org/officeDocument/2006/relationships/oleObject" Target="../embeddings/oleObject146.bin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58.wmf"/><Relationship Id="rId11" Type="http://schemas.openxmlformats.org/officeDocument/2006/relationships/oleObject" Target="../embeddings/oleObject137.bin"/><Relationship Id="rId24" Type="http://schemas.openxmlformats.org/officeDocument/2006/relationships/image" Target="../media/image152.wmf"/><Relationship Id="rId32" Type="http://schemas.openxmlformats.org/officeDocument/2006/relationships/image" Target="../media/image156.wmf"/><Relationship Id="rId5" Type="http://schemas.openxmlformats.org/officeDocument/2006/relationships/oleObject" Target="../embeddings/oleObject134.bin"/><Relationship Id="rId15" Type="http://schemas.openxmlformats.org/officeDocument/2006/relationships/oleObject" Target="../embeddings/oleObject139.bin"/><Relationship Id="rId23" Type="http://schemas.openxmlformats.org/officeDocument/2006/relationships/oleObject" Target="../embeddings/oleObject143.bin"/><Relationship Id="rId28" Type="http://schemas.openxmlformats.org/officeDocument/2006/relationships/image" Target="../media/image166.wmf"/><Relationship Id="rId10" Type="http://schemas.openxmlformats.org/officeDocument/2006/relationships/image" Target="../media/image160.wmf"/><Relationship Id="rId19" Type="http://schemas.openxmlformats.org/officeDocument/2006/relationships/oleObject" Target="../embeddings/oleObject141.bin"/><Relationship Id="rId31" Type="http://schemas.openxmlformats.org/officeDocument/2006/relationships/oleObject" Target="../embeddings/oleObject147.bin"/><Relationship Id="rId4" Type="http://schemas.openxmlformats.org/officeDocument/2006/relationships/image" Target="../media/image157.wmf"/><Relationship Id="rId9" Type="http://schemas.openxmlformats.org/officeDocument/2006/relationships/oleObject" Target="../embeddings/oleObject136.bin"/><Relationship Id="rId14" Type="http://schemas.openxmlformats.org/officeDocument/2006/relationships/image" Target="../media/image162.wmf"/><Relationship Id="rId22" Type="http://schemas.openxmlformats.org/officeDocument/2006/relationships/image" Target="../media/image164.wmf"/><Relationship Id="rId27" Type="http://schemas.openxmlformats.org/officeDocument/2006/relationships/oleObject" Target="../embeddings/oleObject145.bin"/><Relationship Id="rId30" Type="http://schemas.openxmlformats.org/officeDocument/2006/relationships/image" Target="../media/image167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0.bin"/><Relationship Id="rId3" Type="http://schemas.openxmlformats.org/officeDocument/2006/relationships/image" Target="../media/image171.jpeg"/><Relationship Id="rId7" Type="http://schemas.openxmlformats.org/officeDocument/2006/relationships/image" Target="../media/image16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49.bin"/><Relationship Id="rId5" Type="http://schemas.openxmlformats.org/officeDocument/2006/relationships/image" Target="../media/image168.wmf"/><Relationship Id="rId4" Type="http://schemas.openxmlformats.org/officeDocument/2006/relationships/oleObject" Target="../embeddings/oleObject148.bin"/><Relationship Id="rId9" Type="http://schemas.openxmlformats.org/officeDocument/2006/relationships/image" Target="../media/image170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3.bin"/><Relationship Id="rId3" Type="http://schemas.openxmlformats.org/officeDocument/2006/relationships/image" Target="../media/image175.jpeg"/><Relationship Id="rId7" Type="http://schemas.openxmlformats.org/officeDocument/2006/relationships/image" Target="../media/image17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52.bin"/><Relationship Id="rId5" Type="http://schemas.openxmlformats.org/officeDocument/2006/relationships/image" Target="../media/image172.wmf"/><Relationship Id="rId10" Type="http://schemas.openxmlformats.org/officeDocument/2006/relationships/slide" Target="slide87.xml"/><Relationship Id="rId4" Type="http://schemas.openxmlformats.org/officeDocument/2006/relationships/oleObject" Target="../embeddings/oleObject151.bin"/><Relationship Id="rId9" Type="http://schemas.openxmlformats.org/officeDocument/2006/relationships/image" Target="../media/image174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7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76.wmf"/><Relationship Id="rId5" Type="http://schemas.openxmlformats.org/officeDocument/2006/relationships/oleObject" Target="../embeddings/oleObject154.bin"/><Relationship Id="rId4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79.wmf"/><Relationship Id="rId4" Type="http://schemas.openxmlformats.org/officeDocument/2006/relationships/oleObject" Target="../embeddings/oleObject15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tripplite.com/en/index.cfm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157.bin"/><Relationship Id="rId5" Type="http://schemas.openxmlformats.org/officeDocument/2006/relationships/image" Target="../media/image180.wmf"/><Relationship Id="rId4" Type="http://schemas.openxmlformats.org/officeDocument/2006/relationships/oleObject" Target="../embeddings/oleObject156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3" Type="http://schemas.openxmlformats.org/officeDocument/2006/relationships/image" Target="../media/image184.png"/><Relationship Id="rId7" Type="http://schemas.openxmlformats.org/officeDocument/2006/relationships/oleObject" Target="../embeddings/oleObject1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82.w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4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85.wmf"/><Relationship Id="rId4" Type="http://schemas.openxmlformats.org/officeDocument/2006/relationships/oleObject" Target="../embeddings/oleObject160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3.bin"/><Relationship Id="rId3" Type="http://schemas.openxmlformats.org/officeDocument/2006/relationships/oleObject" Target="../embeddings/oleObject161.bin"/><Relationship Id="rId7" Type="http://schemas.openxmlformats.org/officeDocument/2006/relationships/image" Target="../media/image18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88.wmf"/><Relationship Id="rId11" Type="http://schemas.openxmlformats.org/officeDocument/2006/relationships/image" Target="../media/image190.wmf"/><Relationship Id="rId5" Type="http://schemas.openxmlformats.org/officeDocument/2006/relationships/oleObject" Target="../embeddings/oleObject162.bin"/><Relationship Id="rId10" Type="http://schemas.openxmlformats.org/officeDocument/2006/relationships/oleObject" Target="../embeddings/oleObject164.bin"/><Relationship Id="rId4" Type="http://schemas.openxmlformats.org/officeDocument/2006/relationships/image" Target="../media/image187.wmf"/><Relationship Id="rId9" Type="http://schemas.openxmlformats.org/officeDocument/2006/relationships/image" Target="../media/image189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wmf"/><Relationship Id="rId3" Type="http://schemas.openxmlformats.org/officeDocument/2006/relationships/oleObject" Target="../embeddings/oleObject165.bin"/><Relationship Id="rId7" Type="http://schemas.openxmlformats.org/officeDocument/2006/relationships/oleObject" Target="../embeddings/oleObject16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92.wmf"/><Relationship Id="rId5" Type="http://schemas.openxmlformats.org/officeDocument/2006/relationships/oleObject" Target="../embeddings/oleObject166.bin"/><Relationship Id="rId10" Type="http://schemas.openxmlformats.org/officeDocument/2006/relationships/image" Target="../media/image194.wmf"/><Relationship Id="rId4" Type="http://schemas.openxmlformats.org/officeDocument/2006/relationships/image" Target="../media/image191.wmf"/><Relationship Id="rId9" Type="http://schemas.openxmlformats.org/officeDocument/2006/relationships/oleObject" Target="../embeddings/oleObject168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1.bin"/><Relationship Id="rId13" Type="http://schemas.openxmlformats.org/officeDocument/2006/relationships/image" Target="../media/image202.wmf"/><Relationship Id="rId3" Type="http://schemas.openxmlformats.org/officeDocument/2006/relationships/oleObject" Target="../embeddings/oleObject169.bin"/><Relationship Id="rId7" Type="http://schemas.openxmlformats.org/officeDocument/2006/relationships/image" Target="../media/image196.png"/><Relationship Id="rId12" Type="http://schemas.openxmlformats.org/officeDocument/2006/relationships/oleObject" Target="../embeddings/oleObject173.bin"/><Relationship Id="rId17" Type="http://schemas.openxmlformats.org/officeDocument/2006/relationships/image" Target="../media/image20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75.bin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99.wmf"/><Relationship Id="rId11" Type="http://schemas.openxmlformats.org/officeDocument/2006/relationships/image" Target="../media/image201.wmf"/><Relationship Id="rId5" Type="http://schemas.openxmlformats.org/officeDocument/2006/relationships/oleObject" Target="../embeddings/oleObject170.bin"/><Relationship Id="rId15" Type="http://schemas.openxmlformats.org/officeDocument/2006/relationships/image" Target="../media/image203.wmf"/><Relationship Id="rId10" Type="http://schemas.openxmlformats.org/officeDocument/2006/relationships/oleObject" Target="../embeddings/oleObject172.bin"/><Relationship Id="rId4" Type="http://schemas.openxmlformats.org/officeDocument/2006/relationships/image" Target="../media/image198.wmf"/><Relationship Id="rId9" Type="http://schemas.openxmlformats.org/officeDocument/2006/relationships/image" Target="../media/image200.wmf"/><Relationship Id="rId14" Type="http://schemas.openxmlformats.org/officeDocument/2006/relationships/oleObject" Target="../embeddings/oleObject174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8.bin"/><Relationship Id="rId13" Type="http://schemas.openxmlformats.org/officeDocument/2006/relationships/image" Target="../media/image209.wmf"/><Relationship Id="rId3" Type="http://schemas.openxmlformats.org/officeDocument/2006/relationships/image" Target="../media/image196.png"/><Relationship Id="rId7" Type="http://schemas.openxmlformats.org/officeDocument/2006/relationships/image" Target="../media/image206.wmf"/><Relationship Id="rId12" Type="http://schemas.openxmlformats.org/officeDocument/2006/relationships/oleObject" Target="../embeddings/oleObject180.bin"/><Relationship Id="rId17" Type="http://schemas.openxmlformats.org/officeDocument/2006/relationships/image" Target="../media/image21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82.bin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77.bin"/><Relationship Id="rId11" Type="http://schemas.openxmlformats.org/officeDocument/2006/relationships/image" Target="../media/image208.wmf"/><Relationship Id="rId5" Type="http://schemas.openxmlformats.org/officeDocument/2006/relationships/image" Target="../media/image205.wmf"/><Relationship Id="rId15" Type="http://schemas.openxmlformats.org/officeDocument/2006/relationships/image" Target="../media/image210.wmf"/><Relationship Id="rId10" Type="http://schemas.openxmlformats.org/officeDocument/2006/relationships/oleObject" Target="../embeddings/oleObject179.bin"/><Relationship Id="rId4" Type="http://schemas.openxmlformats.org/officeDocument/2006/relationships/oleObject" Target="../embeddings/oleObject176.bin"/><Relationship Id="rId9" Type="http://schemas.openxmlformats.org/officeDocument/2006/relationships/image" Target="../media/image207.wmf"/><Relationship Id="rId14" Type="http://schemas.openxmlformats.org/officeDocument/2006/relationships/oleObject" Target="../embeddings/oleObject181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14.wmf"/><Relationship Id="rId5" Type="http://schemas.openxmlformats.org/officeDocument/2006/relationships/oleObject" Target="../embeddings/oleObject184.bin"/><Relationship Id="rId4" Type="http://schemas.openxmlformats.org/officeDocument/2006/relationships/image" Target="../media/image213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7.bin"/><Relationship Id="rId3" Type="http://schemas.openxmlformats.org/officeDocument/2006/relationships/image" Target="../media/image219.png"/><Relationship Id="rId7" Type="http://schemas.openxmlformats.org/officeDocument/2006/relationships/image" Target="../media/image21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86.bin"/><Relationship Id="rId11" Type="http://schemas.openxmlformats.org/officeDocument/2006/relationships/image" Target="../media/image218.wmf"/><Relationship Id="rId5" Type="http://schemas.openxmlformats.org/officeDocument/2006/relationships/image" Target="../media/image215.wmf"/><Relationship Id="rId10" Type="http://schemas.openxmlformats.org/officeDocument/2006/relationships/oleObject" Target="../embeddings/oleObject188.bin"/><Relationship Id="rId4" Type="http://schemas.openxmlformats.org/officeDocument/2006/relationships/oleObject" Target="../embeddings/oleObject185.bin"/><Relationship Id="rId9" Type="http://schemas.openxmlformats.org/officeDocument/2006/relationships/image" Target="../media/image217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wmf"/><Relationship Id="rId13" Type="http://schemas.openxmlformats.org/officeDocument/2006/relationships/image" Target="../media/image216.wmf"/><Relationship Id="rId3" Type="http://schemas.openxmlformats.org/officeDocument/2006/relationships/oleObject" Target="../embeddings/oleObject189.bin"/><Relationship Id="rId7" Type="http://schemas.openxmlformats.org/officeDocument/2006/relationships/oleObject" Target="../embeddings/oleObject191.bin"/><Relationship Id="rId12" Type="http://schemas.openxmlformats.org/officeDocument/2006/relationships/oleObject" Target="../embeddings/oleObject193.bin"/><Relationship Id="rId17" Type="http://schemas.openxmlformats.org/officeDocument/2006/relationships/image" Target="../media/image21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95.bin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21.wmf"/><Relationship Id="rId11" Type="http://schemas.openxmlformats.org/officeDocument/2006/relationships/image" Target="../media/image215.wmf"/><Relationship Id="rId5" Type="http://schemas.openxmlformats.org/officeDocument/2006/relationships/oleObject" Target="../embeddings/oleObject190.bin"/><Relationship Id="rId15" Type="http://schemas.openxmlformats.org/officeDocument/2006/relationships/image" Target="../media/image217.wmf"/><Relationship Id="rId10" Type="http://schemas.openxmlformats.org/officeDocument/2006/relationships/oleObject" Target="../embeddings/oleObject192.bin"/><Relationship Id="rId4" Type="http://schemas.openxmlformats.org/officeDocument/2006/relationships/image" Target="../media/image220.wmf"/><Relationship Id="rId9" Type="http://schemas.openxmlformats.org/officeDocument/2006/relationships/image" Target="../media/image219.png"/><Relationship Id="rId14" Type="http://schemas.openxmlformats.org/officeDocument/2006/relationships/oleObject" Target="../embeddings/oleObject194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ron.com/oei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hyperlink" Target="http://www.lsis.biz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14.wmf"/><Relationship Id="rId5" Type="http://schemas.openxmlformats.org/officeDocument/2006/relationships/oleObject" Target="../embeddings/oleObject197.bin"/><Relationship Id="rId4" Type="http://schemas.openxmlformats.org/officeDocument/2006/relationships/image" Target="../media/image213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28.wmf"/><Relationship Id="rId5" Type="http://schemas.openxmlformats.org/officeDocument/2006/relationships/oleObject" Target="../embeddings/oleObject199.bin"/><Relationship Id="rId4" Type="http://schemas.openxmlformats.org/officeDocument/2006/relationships/image" Target="../media/image227.w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eg"/><Relationship Id="rId7" Type="http://schemas.openxmlformats.org/officeDocument/2006/relationships/image" Target="../media/image23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201.bin"/><Relationship Id="rId5" Type="http://schemas.openxmlformats.org/officeDocument/2006/relationships/image" Target="../media/image235.wmf"/><Relationship Id="rId4" Type="http://schemas.openxmlformats.org/officeDocument/2006/relationships/oleObject" Target="../embeddings/oleObject200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eg"/><Relationship Id="rId7" Type="http://schemas.openxmlformats.org/officeDocument/2006/relationships/image" Target="../media/image23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203.bin"/><Relationship Id="rId5" Type="http://schemas.openxmlformats.org/officeDocument/2006/relationships/image" Target="../media/image235.wmf"/><Relationship Id="rId4" Type="http://schemas.openxmlformats.org/officeDocument/2006/relationships/oleObject" Target="../embeddings/oleObject202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wmf"/><Relationship Id="rId3" Type="http://schemas.openxmlformats.org/officeDocument/2006/relationships/oleObject" Target="../embeddings/oleObject204.bin"/><Relationship Id="rId7" Type="http://schemas.openxmlformats.org/officeDocument/2006/relationships/oleObject" Target="../embeddings/oleObject20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41.wmf"/><Relationship Id="rId11" Type="http://schemas.openxmlformats.org/officeDocument/2006/relationships/image" Target="../media/image245.png"/><Relationship Id="rId5" Type="http://schemas.openxmlformats.org/officeDocument/2006/relationships/oleObject" Target="../embeddings/oleObject205.bin"/><Relationship Id="rId10" Type="http://schemas.openxmlformats.org/officeDocument/2006/relationships/image" Target="../media/image244.png"/><Relationship Id="rId4" Type="http://schemas.openxmlformats.org/officeDocument/2006/relationships/image" Target="../media/image240.wmf"/><Relationship Id="rId9" Type="http://schemas.openxmlformats.org/officeDocument/2006/relationships/image" Target="../media/image243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wmf"/><Relationship Id="rId3" Type="http://schemas.openxmlformats.org/officeDocument/2006/relationships/oleObject" Target="../embeddings/oleObject207.bin"/><Relationship Id="rId7" Type="http://schemas.openxmlformats.org/officeDocument/2006/relationships/oleObject" Target="../embeddings/oleObject20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36.wmf"/><Relationship Id="rId5" Type="http://schemas.openxmlformats.org/officeDocument/2006/relationships/oleObject" Target="../embeddings/oleObject208.bin"/><Relationship Id="rId10" Type="http://schemas.openxmlformats.org/officeDocument/2006/relationships/image" Target="../media/image248.wmf"/><Relationship Id="rId4" Type="http://schemas.openxmlformats.org/officeDocument/2006/relationships/image" Target="../media/image246.wmf"/><Relationship Id="rId9" Type="http://schemas.openxmlformats.org/officeDocument/2006/relationships/oleObject" Target="../embeddings/oleObject210.bin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43.jpeg"/><Relationship Id="rId7" Type="http://schemas.openxmlformats.org/officeDocument/2006/relationships/oleObject" Target="../embeddings/oleObject212.bin"/><Relationship Id="rId12" Type="http://schemas.openxmlformats.org/officeDocument/2006/relationships/image" Target="../media/image25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50.jpeg"/><Relationship Id="rId11" Type="http://schemas.openxmlformats.org/officeDocument/2006/relationships/oleObject" Target="../embeddings/oleObject214.bin"/><Relationship Id="rId5" Type="http://schemas.openxmlformats.org/officeDocument/2006/relationships/image" Target="../media/image257.wmf"/><Relationship Id="rId10" Type="http://schemas.openxmlformats.org/officeDocument/2006/relationships/image" Target="../media/image258.wmf"/><Relationship Id="rId4" Type="http://schemas.openxmlformats.org/officeDocument/2006/relationships/oleObject" Target="../embeddings/oleObject211.bin"/><Relationship Id="rId9" Type="http://schemas.openxmlformats.org/officeDocument/2006/relationships/oleObject" Target="../embeddings/oleObject213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13" Type="http://schemas.openxmlformats.org/officeDocument/2006/relationships/oleObject" Target="../embeddings/oleObject219.bin"/><Relationship Id="rId3" Type="http://schemas.openxmlformats.org/officeDocument/2006/relationships/image" Target="../media/image43.jpeg"/><Relationship Id="rId7" Type="http://schemas.openxmlformats.org/officeDocument/2006/relationships/oleObject" Target="../embeddings/oleObject216.bin"/><Relationship Id="rId12" Type="http://schemas.openxmlformats.org/officeDocument/2006/relationships/image" Target="../media/image26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50.jpeg"/><Relationship Id="rId11" Type="http://schemas.openxmlformats.org/officeDocument/2006/relationships/oleObject" Target="../embeddings/oleObject218.bin"/><Relationship Id="rId5" Type="http://schemas.openxmlformats.org/officeDocument/2006/relationships/image" Target="../media/image260.wmf"/><Relationship Id="rId10" Type="http://schemas.openxmlformats.org/officeDocument/2006/relationships/image" Target="../media/image262.wmf"/><Relationship Id="rId4" Type="http://schemas.openxmlformats.org/officeDocument/2006/relationships/oleObject" Target="../embeddings/oleObject215.bin"/><Relationship Id="rId9" Type="http://schemas.openxmlformats.org/officeDocument/2006/relationships/oleObject" Target="../embeddings/oleObject217.bin"/><Relationship Id="rId14" Type="http://schemas.openxmlformats.org/officeDocument/2006/relationships/image" Target="../media/image264.w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wmf"/><Relationship Id="rId13" Type="http://schemas.openxmlformats.org/officeDocument/2006/relationships/oleObject" Target="../embeddings/oleObject225.bin"/><Relationship Id="rId3" Type="http://schemas.openxmlformats.org/officeDocument/2006/relationships/oleObject" Target="../embeddings/oleObject220.bin"/><Relationship Id="rId7" Type="http://schemas.openxmlformats.org/officeDocument/2006/relationships/oleObject" Target="../embeddings/oleObject222.bin"/><Relationship Id="rId12" Type="http://schemas.openxmlformats.org/officeDocument/2006/relationships/image" Target="../media/image26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66.wmf"/><Relationship Id="rId11" Type="http://schemas.openxmlformats.org/officeDocument/2006/relationships/oleObject" Target="../embeddings/oleObject224.bin"/><Relationship Id="rId5" Type="http://schemas.openxmlformats.org/officeDocument/2006/relationships/oleObject" Target="../embeddings/oleObject221.bin"/><Relationship Id="rId10" Type="http://schemas.openxmlformats.org/officeDocument/2006/relationships/image" Target="../media/image268.wmf"/><Relationship Id="rId4" Type="http://schemas.openxmlformats.org/officeDocument/2006/relationships/image" Target="../media/image265.wmf"/><Relationship Id="rId9" Type="http://schemas.openxmlformats.org/officeDocument/2006/relationships/oleObject" Target="../embeddings/oleObject223.bin"/><Relationship Id="rId14" Type="http://schemas.openxmlformats.org/officeDocument/2006/relationships/image" Target="../media/image270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71.wmf"/><Relationship Id="rId5" Type="http://schemas.openxmlformats.org/officeDocument/2006/relationships/oleObject" Target="../embeddings/oleObject227.bin"/><Relationship Id="rId4" Type="http://schemas.openxmlformats.org/officeDocument/2006/relationships/image" Target="../media/image270.w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wmf"/><Relationship Id="rId3" Type="http://schemas.openxmlformats.org/officeDocument/2006/relationships/oleObject" Target="../embeddings/oleObject228.bin"/><Relationship Id="rId7" Type="http://schemas.openxmlformats.org/officeDocument/2006/relationships/oleObject" Target="../embeddings/oleObject230.bin"/><Relationship Id="rId12" Type="http://schemas.openxmlformats.org/officeDocument/2006/relationships/image" Target="../media/image27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73.wmf"/><Relationship Id="rId11" Type="http://schemas.openxmlformats.org/officeDocument/2006/relationships/oleObject" Target="../embeddings/oleObject232.bin"/><Relationship Id="rId5" Type="http://schemas.openxmlformats.org/officeDocument/2006/relationships/oleObject" Target="../embeddings/oleObject229.bin"/><Relationship Id="rId10" Type="http://schemas.openxmlformats.org/officeDocument/2006/relationships/image" Target="../media/image275.wmf"/><Relationship Id="rId4" Type="http://schemas.openxmlformats.org/officeDocument/2006/relationships/image" Target="../media/image272.wmf"/><Relationship Id="rId9" Type="http://schemas.openxmlformats.org/officeDocument/2006/relationships/oleObject" Target="../embeddings/oleObject231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277.emf"/><Relationship Id="rId4" Type="http://schemas.openxmlformats.org/officeDocument/2006/relationships/image" Target="../media/image275.w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wmf"/><Relationship Id="rId3" Type="http://schemas.openxmlformats.org/officeDocument/2006/relationships/oleObject" Target="../embeddings/oleObject234.bin"/><Relationship Id="rId7" Type="http://schemas.openxmlformats.org/officeDocument/2006/relationships/oleObject" Target="../embeddings/oleObject2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79.wmf"/><Relationship Id="rId5" Type="http://schemas.openxmlformats.org/officeDocument/2006/relationships/oleObject" Target="../embeddings/oleObject235.bin"/><Relationship Id="rId10" Type="http://schemas.openxmlformats.org/officeDocument/2006/relationships/image" Target="../media/image281.wmf"/><Relationship Id="rId4" Type="http://schemas.openxmlformats.org/officeDocument/2006/relationships/image" Target="../media/image278.wmf"/><Relationship Id="rId9" Type="http://schemas.openxmlformats.org/officeDocument/2006/relationships/oleObject" Target="../embeddings/oleObject237.bin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wmf"/><Relationship Id="rId3" Type="http://schemas.openxmlformats.org/officeDocument/2006/relationships/oleObject" Target="../embeddings/oleObject238.bin"/><Relationship Id="rId7" Type="http://schemas.openxmlformats.org/officeDocument/2006/relationships/oleObject" Target="../embeddings/oleObject2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284.wmf"/><Relationship Id="rId5" Type="http://schemas.openxmlformats.org/officeDocument/2006/relationships/oleObject" Target="../embeddings/oleObject239.bin"/><Relationship Id="rId10" Type="http://schemas.openxmlformats.org/officeDocument/2006/relationships/image" Target="../media/image286.wmf"/><Relationship Id="rId4" Type="http://schemas.openxmlformats.org/officeDocument/2006/relationships/image" Target="../media/image283.wmf"/><Relationship Id="rId9" Type="http://schemas.openxmlformats.org/officeDocument/2006/relationships/oleObject" Target="../embeddings/oleObject241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wmf"/><Relationship Id="rId3" Type="http://schemas.openxmlformats.org/officeDocument/2006/relationships/oleObject" Target="../embeddings/oleObject242.bin"/><Relationship Id="rId7" Type="http://schemas.openxmlformats.org/officeDocument/2006/relationships/oleObject" Target="../embeddings/oleObject2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88.wmf"/><Relationship Id="rId5" Type="http://schemas.openxmlformats.org/officeDocument/2006/relationships/oleObject" Target="../embeddings/oleObject243.bin"/><Relationship Id="rId10" Type="http://schemas.openxmlformats.org/officeDocument/2006/relationships/image" Target="../media/image290.wmf"/><Relationship Id="rId4" Type="http://schemas.openxmlformats.org/officeDocument/2006/relationships/image" Target="../media/image287.wmf"/><Relationship Id="rId9" Type="http://schemas.openxmlformats.org/officeDocument/2006/relationships/oleObject" Target="../embeddings/oleObject245.bin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wmf"/><Relationship Id="rId3" Type="http://schemas.openxmlformats.org/officeDocument/2006/relationships/image" Target="../media/image175.jpeg"/><Relationship Id="rId7" Type="http://schemas.openxmlformats.org/officeDocument/2006/relationships/oleObject" Target="../embeddings/oleObject2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291.wmf"/><Relationship Id="rId11" Type="http://schemas.openxmlformats.org/officeDocument/2006/relationships/slide" Target="slide37.xml"/><Relationship Id="rId5" Type="http://schemas.openxmlformats.org/officeDocument/2006/relationships/oleObject" Target="../embeddings/oleObject246.bin"/><Relationship Id="rId10" Type="http://schemas.openxmlformats.org/officeDocument/2006/relationships/image" Target="../media/image293.wmf"/><Relationship Id="rId4" Type="http://schemas.openxmlformats.org/officeDocument/2006/relationships/image" Target="../media/image294.jpeg"/><Relationship Id="rId9" Type="http://schemas.openxmlformats.org/officeDocument/2006/relationships/oleObject" Target="../embeddings/oleObject248.bin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wmf"/><Relationship Id="rId3" Type="http://schemas.openxmlformats.org/officeDocument/2006/relationships/oleObject" Target="../embeddings/oleObject249.bin"/><Relationship Id="rId7" Type="http://schemas.openxmlformats.org/officeDocument/2006/relationships/oleObject" Target="../embeddings/oleObject2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296.wmf"/><Relationship Id="rId5" Type="http://schemas.openxmlformats.org/officeDocument/2006/relationships/oleObject" Target="../embeddings/oleObject250.bin"/><Relationship Id="rId4" Type="http://schemas.openxmlformats.org/officeDocument/2006/relationships/image" Target="../media/image295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wmf"/><Relationship Id="rId3" Type="http://schemas.openxmlformats.org/officeDocument/2006/relationships/oleObject" Target="../embeddings/oleObject252.bin"/><Relationship Id="rId7" Type="http://schemas.openxmlformats.org/officeDocument/2006/relationships/oleObject" Target="../embeddings/oleObject254.bin"/><Relationship Id="rId12" Type="http://schemas.openxmlformats.org/officeDocument/2006/relationships/image" Target="../media/image30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299.wmf"/><Relationship Id="rId11" Type="http://schemas.openxmlformats.org/officeDocument/2006/relationships/oleObject" Target="../embeddings/oleObject256.bin"/><Relationship Id="rId5" Type="http://schemas.openxmlformats.org/officeDocument/2006/relationships/oleObject" Target="../embeddings/oleObject253.bin"/><Relationship Id="rId10" Type="http://schemas.openxmlformats.org/officeDocument/2006/relationships/image" Target="../media/image301.wmf"/><Relationship Id="rId4" Type="http://schemas.openxmlformats.org/officeDocument/2006/relationships/image" Target="../media/image298.wmf"/><Relationship Id="rId9" Type="http://schemas.openxmlformats.org/officeDocument/2006/relationships/oleObject" Target="../embeddings/oleObject25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722376" y="1643050"/>
            <a:ext cx="7772400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ar-SY" b="1" dirty="0">
                <a:solidFill>
                  <a:srgbClr val="FF0000"/>
                </a:solidFill>
              </a:rPr>
              <a:t>المبدلات القالبة المستقلة</a:t>
            </a:r>
            <a:br>
              <a:rPr lang="ar-SY" b="1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Self Commutation Inverters</a:t>
            </a:r>
            <a:endParaRPr lang="ar-SY" b="1" dirty="0">
              <a:solidFill>
                <a:srgbClr val="FF0000"/>
              </a:solidFill>
            </a:endParaRPr>
          </a:p>
        </p:txBody>
      </p:sp>
      <p:sp>
        <p:nvSpPr>
          <p:cNvPr id="3" name="عنصر نائب لرقم الشريحة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</a:t>
            </a:fld>
            <a:endParaRPr lang="ar-SY" dirty="0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  <a:endParaRPr lang="ar-SY" dirty="0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6" name="مربع نص 11">
            <a:extLst>
              <a:ext uri="{FF2B5EF4-FFF2-40B4-BE49-F238E27FC236}">
                <a16:creationId xmlns:a16="http://schemas.microsoft.com/office/drawing/2014/main" id="{763F724E-D50A-4C83-BC10-DBC869977F14}"/>
              </a:ext>
            </a:extLst>
          </p:cNvPr>
          <p:cNvSpPr txBox="1"/>
          <p:nvPr/>
        </p:nvSpPr>
        <p:spPr>
          <a:xfrm>
            <a:off x="1457132" y="4077072"/>
            <a:ext cx="6229736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جامعة حلب – كلية الهندسة الكهربائية والالكترونية – 2019</a:t>
            </a:r>
          </a:p>
          <a:p>
            <a:pPr algn="ctr"/>
            <a:r>
              <a:rPr lang="ar-SY" sz="2000" b="1" dirty="0">
                <a:cs typeface="Simplified Arabic" pitchFamily="2" charset="-78"/>
              </a:rPr>
              <a:t>رابع نظم إلكترونية</a:t>
            </a:r>
          </a:p>
          <a:p>
            <a:pPr algn="ctr"/>
            <a:endParaRPr lang="ar-SY" sz="2000" b="1" dirty="0">
              <a:cs typeface="Simplified Arabic" pitchFamily="2" charset="-78"/>
            </a:endParaRPr>
          </a:p>
          <a:p>
            <a:pPr algn="ctr"/>
            <a:r>
              <a:rPr lang="ar-SY" sz="2000" b="1" dirty="0">
                <a:cs typeface="Simplified Arabic" pitchFamily="2" charset="-78"/>
              </a:rPr>
              <a:t>تأليف د. عماد الروح</a:t>
            </a:r>
          </a:p>
          <a:p>
            <a:pPr algn="ctr"/>
            <a:r>
              <a:rPr lang="ar-SY" sz="2000" b="1" dirty="0">
                <a:cs typeface="Simplified Arabic" pitchFamily="2" charset="-78"/>
              </a:rPr>
              <a:t>تعديل د. أسعد كعدان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مربع نص 9"/>
          <p:cNvSpPr txBox="1"/>
          <p:nvPr/>
        </p:nvSpPr>
        <p:spPr>
          <a:xfrm>
            <a:off x="500034" y="357166"/>
            <a:ext cx="821533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عامل التشوه الكلي للتركيب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الهارمونيكي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algn="ctr"/>
            <a:r>
              <a:rPr lang="en-US" sz="2800" b="1" dirty="0">
                <a:solidFill>
                  <a:srgbClr val="FF0000"/>
                </a:solidFill>
                <a:cs typeface="Simplified Arabic" pitchFamily="2" charset="-78"/>
              </a:rPr>
              <a:t>THD (Total Harmonics Distortion)</a:t>
            </a: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</a:p>
        </p:txBody>
      </p:sp>
      <p:graphicFrame>
        <p:nvGraphicFramePr>
          <p:cNvPr id="11" name="Object 1"/>
          <p:cNvGraphicFramePr>
            <a:graphicFrameLocks noChangeAspect="1"/>
          </p:cNvGraphicFramePr>
          <p:nvPr/>
        </p:nvGraphicFramePr>
        <p:xfrm>
          <a:off x="2743200" y="2786063"/>
          <a:ext cx="4062413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398" name="Equation" r:id="rId3" imgW="1803240" imgH="444240" progId="Equation.DSMT4">
                  <p:embed/>
                </p:oleObj>
              </mc:Choice>
              <mc:Fallback>
                <p:oleObj name="Equation" r:id="rId3" imgW="1803240" imgH="4442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786063"/>
                        <a:ext cx="4062413" cy="1001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مربع نص 11"/>
          <p:cNvSpPr txBox="1"/>
          <p:nvPr/>
        </p:nvSpPr>
        <p:spPr>
          <a:xfrm>
            <a:off x="285720" y="1500174"/>
            <a:ext cx="857256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تعريف : </a:t>
            </a:r>
            <a:r>
              <a:rPr lang="ar-SY" sz="2800" b="1" dirty="0">
                <a:cs typeface="Simplified Arabic" pitchFamily="2" charset="-78"/>
              </a:rPr>
              <a:t>يعبر هذا المؤشر عن درجة تطابق إشارة ما مع شكل المركبة التوافقية الأولى (الأساسية) لهذه الإشارة.</a:t>
            </a:r>
          </a:p>
        </p:txBody>
      </p:sp>
      <p:sp>
        <p:nvSpPr>
          <p:cNvPr id="6" name="مربع نص 5"/>
          <p:cNvSpPr txBox="1"/>
          <p:nvPr/>
        </p:nvSpPr>
        <p:spPr>
          <a:xfrm>
            <a:off x="3357554" y="4357694"/>
            <a:ext cx="55007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سؤال : 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أحسب </a:t>
            </a:r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الـ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2060"/>
                </a:solidFill>
                <a:cs typeface="Simplified Arabic" pitchFamily="2" charset="-78"/>
              </a:rPr>
              <a:t>THD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للإشارة </a:t>
            </a:r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الجيبية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؟</a:t>
            </a:r>
          </a:p>
        </p:txBody>
      </p:sp>
      <p:sp>
        <p:nvSpPr>
          <p:cNvPr id="7" name="مربع نص 6"/>
          <p:cNvSpPr txBox="1"/>
          <p:nvPr/>
        </p:nvSpPr>
        <p:spPr>
          <a:xfrm>
            <a:off x="4143372" y="5048920"/>
            <a:ext cx="3143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u="sng" dirty="0">
                <a:solidFill>
                  <a:srgbClr val="FF0000"/>
                </a:solidFill>
                <a:cs typeface="Simplified Arabic" pitchFamily="2" charset="-78"/>
              </a:rPr>
              <a:t>يساوي الصفر</a:t>
            </a:r>
            <a:endParaRPr lang="ar-SY" sz="2800" b="1" u="sng" dirty="0">
              <a:solidFill>
                <a:srgbClr val="002060"/>
              </a:solidFill>
              <a:cs typeface="Simplified Arabic" pitchFamily="2" charset="-78"/>
            </a:endParaRPr>
          </a:p>
        </p:txBody>
      </p:sp>
      <p:sp>
        <p:nvSpPr>
          <p:cNvPr id="8" name="مربع نص 7"/>
          <p:cNvSpPr txBox="1"/>
          <p:nvPr/>
        </p:nvSpPr>
        <p:spPr>
          <a:xfrm>
            <a:off x="214282" y="3857628"/>
            <a:ext cx="3286180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600" b="1" dirty="0">
                <a:solidFill>
                  <a:srgbClr val="00B050"/>
                </a:solidFill>
                <a:cs typeface="Simplified Arabic" pitchFamily="2" charset="-78"/>
              </a:rPr>
              <a:t>القيمة الفعالة للمركبة الأولى</a:t>
            </a:r>
          </a:p>
        </p:txBody>
      </p:sp>
      <p:cxnSp>
        <p:nvCxnSpPr>
          <p:cNvPr id="14" name="رابط كسهم مستقيم 13"/>
          <p:cNvCxnSpPr>
            <a:stCxn id="8" idx="3"/>
          </p:cNvCxnSpPr>
          <p:nvPr/>
        </p:nvCxnSpPr>
        <p:spPr>
          <a:xfrm flipV="1">
            <a:off x="3500462" y="3714752"/>
            <a:ext cx="428596" cy="389098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مربع نص 15"/>
          <p:cNvSpPr txBox="1"/>
          <p:nvPr/>
        </p:nvSpPr>
        <p:spPr>
          <a:xfrm>
            <a:off x="5572132" y="3793813"/>
            <a:ext cx="3286180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600" b="1" dirty="0">
                <a:solidFill>
                  <a:srgbClr val="00B050"/>
                </a:solidFill>
                <a:cs typeface="Simplified Arabic" pitchFamily="2" charset="-78"/>
              </a:rPr>
              <a:t>القيم الفعالة لباقي التوافقيات</a:t>
            </a:r>
          </a:p>
        </p:txBody>
      </p:sp>
      <p:cxnSp>
        <p:nvCxnSpPr>
          <p:cNvPr id="17" name="رابط كسهم مستقيم 16"/>
          <p:cNvCxnSpPr/>
          <p:nvPr/>
        </p:nvCxnSpPr>
        <p:spPr>
          <a:xfrm rot="10800000">
            <a:off x="6429388" y="3500438"/>
            <a:ext cx="857256" cy="317660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عنصر نائب لرقم الشريحة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10</a:t>
            </a:fld>
            <a:endParaRPr lang="ar-SY" dirty="0"/>
          </a:p>
        </p:txBody>
      </p:sp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مربع نص 9"/>
          <p:cNvSpPr txBox="1"/>
          <p:nvPr/>
        </p:nvSpPr>
        <p:spPr>
          <a:xfrm>
            <a:off x="500034" y="357166"/>
            <a:ext cx="821533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معامل التشوه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cs typeface="Simplified Arabic" pitchFamily="2" charset="-78"/>
              </a:rPr>
              <a:t>DF (Distortion Factor)</a:t>
            </a: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</a:p>
        </p:txBody>
      </p:sp>
      <p:graphicFrame>
        <p:nvGraphicFramePr>
          <p:cNvPr id="11" name="Object 1"/>
          <p:cNvGraphicFramePr>
            <a:graphicFrameLocks noChangeAspect="1"/>
          </p:cNvGraphicFramePr>
          <p:nvPr/>
        </p:nvGraphicFramePr>
        <p:xfrm>
          <a:off x="2543175" y="2960613"/>
          <a:ext cx="4464050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18" name="Equation" r:id="rId3" imgW="1981080" imgH="558720" progId="Equation.DSMT4">
                  <p:embed/>
                </p:oleObj>
              </mc:Choice>
              <mc:Fallback>
                <p:oleObj name="Equation" r:id="rId3" imgW="1981080" imgH="55872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3175" y="2960613"/>
                        <a:ext cx="4464050" cy="1260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مربع نص 11"/>
          <p:cNvSpPr txBox="1"/>
          <p:nvPr/>
        </p:nvSpPr>
        <p:spPr>
          <a:xfrm>
            <a:off x="285720" y="1412776"/>
            <a:ext cx="857256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تعريف: </a:t>
            </a:r>
            <a:r>
              <a:rPr lang="ar-SY" sz="2800" b="1" dirty="0">
                <a:cs typeface="Simplified Arabic" pitchFamily="2" charset="-78"/>
              </a:rPr>
              <a:t>يعبر هذا المعامل عن مقدار التشوه </a:t>
            </a:r>
            <a:r>
              <a:rPr lang="ar-SY" sz="2800" b="1" dirty="0" err="1">
                <a:cs typeface="Simplified Arabic" pitchFamily="2" charset="-78"/>
              </a:rPr>
              <a:t>الهارمونيكي</a:t>
            </a:r>
            <a:r>
              <a:rPr lang="ar-SY" sz="2800" b="1" dirty="0">
                <a:cs typeface="Simplified Arabic" pitchFamily="2" charset="-78"/>
              </a:rPr>
              <a:t> المتبقي في الإشارة بعد تطبيقها على مرشح من الدرجة الثانية دون الحاجة لمعرفة </a:t>
            </a:r>
            <a:r>
              <a:rPr lang="ar-SY" sz="2800" b="1" dirty="0" err="1">
                <a:cs typeface="Simplified Arabic" pitchFamily="2" charset="-78"/>
              </a:rPr>
              <a:t>بارامترات</a:t>
            </a:r>
            <a:r>
              <a:rPr lang="ar-SY" sz="2800" b="1" dirty="0">
                <a:cs typeface="Simplified Arabic" pitchFamily="2" charset="-78"/>
              </a:rPr>
              <a:t> هذا المرشح.</a:t>
            </a:r>
          </a:p>
        </p:txBody>
      </p:sp>
      <p:sp>
        <p:nvSpPr>
          <p:cNvPr id="6" name="مربع نص 5"/>
          <p:cNvSpPr txBox="1"/>
          <p:nvPr/>
        </p:nvSpPr>
        <p:spPr>
          <a:xfrm>
            <a:off x="323528" y="4357694"/>
            <a:ext cx="85347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ملاحظة:</a:t>
            </a:r>
            <a:r>
              <a:rPr lang="ar-SY" sz="2800" b="1" dirty="0">
                <a:cs typeface="Simplified Arabic" pitchFamily="2" charset="-78"/>
              </a:rPr>
              <a:t> يمكن حساب معامل التشوه لمركبة محددة بالعلاقة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3" name="عنصر نائب لرقم الشريحة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11</a:t>
            </a:fld>
            <a:endParaRPr lang="ar-SY" dirty="0"/>
          </a:p>
        </p:txBody>
      </p:sp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graphicFrame>
        <p:nvGraphicFramePr>
          <p:cNvPr id="19" name="Object 1"/>
          <p:cNvGraphicFramePr>
            <a:graphicFrameLocks noChangeAspect="1"/>
          </p:cNvGraphicFramePr>
          <p:nvPr/>
        </p:nvGraphicFramePr>
        <p:xfrm>
          <a:off x="3708127" y="5013176"/>
          <a:ext cx="223202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19" name="Equation" r:id="rId5" imgW="990360" imgH="469800" progId="Equation.DSMT4">
                  <p:embed/>
                </p:oleObj>
              </mc:Choice>
              <mc:Fallback>
                <p:oleObj name="Equation" r:id="rId5" imgW="990360" imgH="469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127" y="5013176"/>
                        <a:ext cx="2232025" cy="106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مربع نص 9"/>
          <p:cNvSpPr txBox="1"/>
          <p:nvPr/>
        </p:nvSpPr>
        <p:spPr>
          <a:xfrm>
            <a:off x="500034" y="357166"/>
            <a:ext cx="821533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التوافقية ذات الترتيب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الأخفض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algn="ctr"/>
            <a:r>
              <a:rPr lang="en-US" sz="2800" b="1" dirty="0">
                <a:solidFill>
                  <a:srgbClr val="FF0000"/>
                </a:solidFill>
                <a:cs typeface="Simplified Arabic" pitchFamily="2" charset="-78"/>
              </a:rPr>
              <a:t>LOH (Lowest-order harmonic)</a:t>
            </a: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285720" y="1412776"/>
            <a:ext cx="857256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تعريف: </a:t>
            </a:r>
            <a:r>
              <a:rPr lang="ar-SY" sz="2800" b="1" dirty="0">
                <a:cs typeface="Simplified Arabic" pitchFamily="2" charset="-78"/>
              </a:rPr>
              <a:t>هي التوافقية ذات التردد الأقرب إلى المركبة الأساسية </a:t>
            </a:r>
            <a:r>
              <a:rPr lang="ar-SY" sz="2800" b="1" dirty="0" err="1">
                <a:cs typeface="Simplified Arabic" pitchFamily="2" charset="-78"/>
              </a:rPr>
              <a:t>ومطالها</a:t>
            </a:r>
            <a:r>
              <a:rPr lang="ar-SY" sz="2800" b="1" dirty="0">
                <a:cs typeface="Simplified Arabic" pitchFamily="2" charset="-78"/>
              </a:rPr>
              <a:t> أكبر أو يساوي </a:t>
            </a:r>
            <a:r>
              <a:rPr lang="en-US" sz="2800" b="1" dirty="0">
                <a:cs typeface="Simplified Arabic" pitchFamily="2" charset="-78"/>
              </a:rPr>
              <a:t>3%</a:t>
            </a:r>
            <a:r>
              <a:rPr lang="ar-SY" sz="2800" b="1" dirty="0">
                <a:cs typeface="Simplified Arabic" pitchFamily="2" charset="-78"/>
              </a:rPr>
              <a:t> من </a:t>
            </a:r>
            <a:r>
              <a:rPr lang="ar-SY" sz="2800" b="1" dirty="0" err="1">
                <a:cs typeface="Simplified Arabic" pitchFamily="2" charset="-78"/>
              </a:rPr>
              <a:t>مطال</a:t>
            </a:r>
            <a:r>
              <a:rPr lang="ar-SY" sz="2800" b="1" dirty="0">
                <a:cs typeface="Simplified Arabic" pitchFamily="2" charset="-78"/>
              </a:rPr>
              <a:t> المركبة الأساسية.</a:t>
            </a:r>
          </a:p>
        </p:txBody>
      </p:sp>
      <p:sp>
        <p:nvSpPr>
          <p:cNvPr id="13" name="عنصر نائب لرقم الشريحة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12</a:t>
            </a:fld>
            <a:endParaRPr lang="ar-SY" dirty="0"/>
          </a:p>
        </p:txBody>
      </p:sp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pic>
        <p:nvPicPr>
          <p:cNvPr id="403457" name="Picture 1"/>
          <p:cNvPicPr>
            <a:picLocks noChangeAspect="1" noChangeArrowheads="1"/>
          </p:cNvPicPr>
          <p:nvPr/>
        </p:nvPicPr>
        <p:blipFill>
          <a:blip r:embed="rId2" cstate="print"/>
          <a:srcRect r="3346"/>
          <a:stretch>
            <a:fillRect/>
          </a:stretch>
        </p:blipFill>
        <p:spPr bwMode="auto">
          <a:xfrm>
            <a:off x="1403648" y="2636912"/>
            <a:ext cx="6264696" cy="376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مربع نص 7"/>
          <p:cNvSpPr txBox="1"/>
          <p:nvPr/>
        </p:nvSpPr>
        <p:spPr>
          <a:xfrm>
            <a:off x="3275856" y="3068960"/>
            <a:ext cx="223585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LOH=100Hz</a:t>
            </a:r>
            <a:endParaRPr lang="ar-SY" sz="28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" name="رابط كسهم مستقيم 10"/>
          <p:cNvCxnSpPr/>
          <p:nvPr/>
        </p:nvCxnSpPr>
        <p:spPr>
          <a:xfrm>
            <a:off x="5508104" y="3573016"/>
            <a:ext cx="864096" cy="79208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3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4643438" y="0"/>
            <a:ext cx="421484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2. المبدلات القالبة للجهد</a:t>
            </a:r>
          </a:p>
        </p:txBody>
      </p:sp>
      <p:pic>
        <p:nvPicPr>
          <p:cNvPr id="22" name="صورة 21" descr="power2_fig2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4128" y="1000108"/>
            <a:ext cx="3636264" cy="2118360"/>
          </a:xfrm>
          <a:prstGeom prst="rect">
            <a:avLst/>
          </a:prstGeom>
        </p:spPr>
      </p:pic>
      <p:sp>
        <p:nvSpPr>
          <p:cNvPr id="16" name="مربع نص 15"/>
          <p:cNvSpPr txBox="1"/>
          <p:nvPr/>
        </p:nvSpPr>
        <p:spPr>
          <a:xfrm>
            <a:off x="2714612" y="357166"/>
            <a:ext cx="61436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أ – المبدلة القالبة أحادية الطور النصف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19" name="مربع نص 18"/>
          <p:cNvSpPr txBox="1"/>
          <p:nvPr/>
        </p:nvSpPr>
        <p:spPr>
          <a:xfrm>
            <a:off x="1024971" y="3214686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الشكل 2 - 1</a:t>
            </a:r>
          </a:p>
        </p:txBody>
      </p:sp>
      <p:sp>
        <p:nvSpPr>
          <p:cNvPr id="21" name="مربع نص 20"/>
          <p:cNvSpPr txBox="1"/>
          <p:nvPr/>
        </p:nvSpPr>
        <p:spPr>
          <a:xfrm>
            <a:off x="4013022" y="972435"/>
            <a:ext cx="4786346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تتألف هذه الدارة من منبعي جهد مستمر قيمة كل منبع (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ar-SY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ومفتاحين الكترونيين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وديودي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المسار الحر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800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800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. </a:t>
            </a:r>
          </a:p>
        </p:txBody>
      </p:sp>
      <p:sp>
        <p:nvSpPr>
          <p:cNvPr id="29" name="مربع نص 28"/>
          <p:cNvSpPr txBox="1"/>
          <p:nvPr/>
        </p:nvSpPr>
        <p:spPr>
          <a:xfrm>
            <a:off x="4084460" y="2714526"/>
            <a:ext cx="471490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تربط الحمولة بين النقطة الصفرية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ونقطة التقاء </a:t>
            </a:r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المفتاحيين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الالكترونيين. </a:t>
            </a:r>
          </a:p>
        </p:txBody>
      </p:sp>
      <p:sp>
        <p:nvSpPr>
          <p:cNvPr id="30" name="مربع نص 29"/>
          <p:cNvSpPr txBox="1"/>
          <p:nvPr/>
        </p:nvSpPr>
        <p:spPr>
          <a:xfrm>
            <a:off x="428596" y="3714752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="1" i="1" baseline="-25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تيار الحمولة – </a:t>
            </a:r>
            <a:r>
              <a:rPr lang="en-US" sz="28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i="1" baseline="-25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جهد الحمولة.</a:t>
            </a:r>
          </a:p>
        </p:txBody>
      </p:sp>
      <p:sp>
        <p:nvSpPr>
          <p:cNvPr id="31" name="مربع نص 30"/>
          <p:cNvSpPr txBox="1"/>
          <p:nvPr/>
        </p:nvSpPr>
        <p:spPr>
          <a:xfrm>
            <a:off x="428596" y="4332281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يعمل كل واحد من المفاتيح الالكترونية لمدة نصف دور </a:t>
            </a:r>
            <a:r>
              <a:rPr lang="en-US" sz="2800" b="1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T/2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بالتناوب مع الآخر وبطريقة الإتمام</a:t>
            </a:r>
            <a:r>
              <a:rPr lang="ar-SY" sz="2800" b="1" i="1" dirty="0">
                <a:solidFill>
                  <a:srgbClr val="00B050"/>
                </a:solidFill>
                <a:cs typeface="Simplified Arabic" pitchFamily="2" charset="-78"/>
              </a:rPr>
              <a:t>.</a:t>
            </a:r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13</a:t>
            </a:fld>
            <a:endParaRPr lang="ar-SY" dirty="0"/>
          </a:p>
        </p:txBody>
      </p:sp>
      <p:sp>
        <p:nvSpPr>
          <p:cNvPr id="11" name="عنصر نائب للتاريخ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2" name="عنصر نائب للتذييل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صورة 34" descr="power2_fig2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642918"/>
            <a:ext cx="2996184" cy="3535680"/>
          </a:xfrm>
          <a:prstGeom prst="rect">
            <a:avLst/>
          </a:prstGeom>
        </p:spPr>
      </p:pic>
      <p:graphicFrame>
        <p:nvGraphicFramePr>
          <p:cNvPr id="122883" name="Object 3"/>
          <p:cNvGraphicFramePr>
            <a:graphicFrameLocks noChangeAspect="1"/>
          </p:cNvGraphicFramePr>
          <p:nvPr/>
        </p:nvGraphicFramePr>
        <p:xfrm>
          <a:off x="7353300" y="3071813"/>
          <a:ext cx="14382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1" name="Equation" r:id="rId4" imgW="723600" imgH="393480" progId="Equation.DSMT4">
                  <p:embed/>
                </p:oleObj>
              </mc:Choice>
              <mc:Fallback>
                <p:oleObj name="Equation" r:id="rId4" imgW="72360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3300" y="3071813"/>
                        <a:ext cx="1438275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4343397" y="3786188"/>
          <a:ext cx="4319587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2" name="Equation" r:id="rId6" imgW="2171520" imgH="393480" progId="Equation.DSMT4">
                  <p:embed/>
                </p:oleObj>
              </mc:Choice>
              <mc:Fallback>
                <p:oleObj name="Equation" r:id="rId6" imgW="217152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397" y="3786188"/>
                        <a:ext cx="4319587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رابط مستقيم 16"/>
          <p:cNvCxnSpPr/>
          <p:nvPr/>
        </p:nvCxnSpPr>
        <p:spPr>
          <a:xfrm>
            <a:off x="4429124" y="4714884"/>
            <a:ext cx="4000528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صورة 21" descr="power2_fig2_1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3438" y="571480"/>
            <a:ext cx="3636264" cy="2118360"/>
          </a:xfrm>
          <a:prstGeom prst="rect">
            <a:avLst/>
          </a:prstGeom>
        </p:spPr>
      </p:pic>
      <p:pic>
        <p:nvPicPr>
          <p:cNvPr id="23" name="صورة 22" descr="power2_fig2_1_T1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43438" y="571480"/>
            <a:ext cx="3636264" cy="2118360"/>
          </a:xfrm>
          <a:prstGeom prst="rect">
            <a:avLst/>
          </a:prstGeom>
        </p:spPr>
      </p:pic>
      <p:pic>
        <p:nvPicPr>
          <p:cNvPr id="24" name="صورة 23" descr="power2_fig2_1_T2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43438" y="571480"/>
            <a:ext cx="3636264" cy="2118360"/>
          </a:xfrm>
          <a:prstGeom prst="rect">
            <a:avLst/>
          </a:prstGeom>
        </p:spPr>
      </p:pic>
      <p:sp>
        <p:nvSpPr>
          <p:cNvPr id="16" name="مربع نص 15"/>
          <p:cNvSpPr txBox="1"/>
          <p:nvPr/>
        </p:nvSpPr>
        <p:spPr>
          <a:xfrm>
            <a:off x="5643570" y="-71462"/>
            <a:ext cx="321471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– حالة حمل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أومي</a:t>
            </a: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 صرف</a:t>
            </a:r>
          </a:p>
        </p:txBody>
      </p:sp>
      <p:graphicFrame>
        <p:nvGraphicFramePr>
          <p:cNvPr id="26" name="Object 3"/>
          <p:cNvGraphicFramePr>
            <a:graphicFrameLocks noChangeAspect="1"/>
          </p:cNvGraphicFramePr>
          <p:nvPr/>
        </p:nvGraphicFramePr>
        <p:xfrm>
          <a:off x="7289800" y="4714875"/>
          <a:ext cx="14890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3" name="Equation" r:id="rId11" imgW="749160" imgH="393480" progId="Equation.DSMT4">
                  <p:embed/>
                </p:oleObj>
              </mc:Choice>
              <mc:Fallback>
                <p:oleObj name="Equation" r:id="rId11" imgW="749160" imgH="3934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9800" y="4714875"/>
                        <a:ext cx="1489075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3"/>
          <p:cNvGraphicFramePr>
            <a:graphicFrameLocks noChangeAspect="1"/>
          </p:cNvGraphicFramePr>
          <p:nvPr/>
        </p:nvGraphicFramePr>
        <p:xfrm>
          <a:off x="4143372" y="5572125"/>
          <a:ext cx="4519612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4" name="Equation" r:id="rId13" imgW="2273040" imgH="393480" progId="Equation.DSMT4">
                  <p:embed/>
                </p:oleObj>
              </mc:Choice>
              <mc:Fallback>
                <p:oleObj name="Equation" r:id="rId13" imgW="2273040" imgH="393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2" y="5572125"/>
                        <a:ext cx="4519612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رابط مستقيم 32"/>
          <p:cNvCxnSpPr/>
          <p:nvPr/>
        </p:nvCxnSpPr>
        <p:spPr>
          <a:xfrm rot="5400000">
            <a:off x="1286646" y="3643314"/>
            <a:ext cx="5143536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سهم لأعلى 14"/>
          <p:cNvSpPr/>
          <p:nvPr/>
        </p:nvSpPr>
        <p:spPr>
          <a:xfrm>
            <a:off x="1142976" y="4143380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8" name="سهم لأعلى 17"/>
          <p:cNvSpPr/>
          <p:nvPr/>
        </p:nvSpPr>
        <p:spPr>
          <a:xfrm>
            <a:off x="2000232" y="4143380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9" name="مربع نص 18"/>
          <p:cNvSpPr txBox="1"/>
          <p:nvPr/>
        </p:nvSpPr>
        <p:spPr>
          <a:xfrm>
            <a:off x="5572132" y="2786058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الشكل 2 - 1</a:t>
            </a:r>
          </a:p>
        </p:txBody>
      </p:sp>
      <p:sp>
        <p:nvSpPr>
          <p:cNvPr id="20" name="مربع نص 19"/>
          <p:cNvSpPr txBox="1"/>
          <p:nvPr/>
        </p:nvSpPr>
        <p:spPr>
          <a:xfrm>
            <a:off x="785786" y="4857760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الشكل 2 - 2</a:t>
            </a:r>
          </a:p>
        </p:txBody>
      </p:sp>
      <p:sp>
        <p:nvSpPr>
          <p:cNvPr id="21" name="عنصر نائب لرقم الشريحة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14</a:t>
            </a:fld>
            <a:endParaRPr lang="ar-SY" dirty="0"/>
          </a:p>
        </p:txBody>
      </p:sp>
      <p:sp>
        <p:nvSpPr>
          <p:cNvPr id="25" name="عنصر نائب للتاريخ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28" name="عنصر نائب للتذييل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30" name="مربع نص 29"/>
          <p:cNvSpPr txBox="1"/>
          <p:nvPr/>
        </p:nvSpPr>
        <p:spPr>
          <a:xfrm>
            <a:off x="8215338" y="1142984"/>
            <a:ext cx="35715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31" name="مربع نص 30"/>
          <p:cNvSpPr txBox="1"/>
          <p:nvPr/>
        </p:nvSpPr>
        <p:spPr>
          <a:xfrm>
            <a:off x="8215338" y="1977086"/>
            <a:ext cx="35715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32" name="مربع نص 31"/>
          <p:cNvSpPr txBox="1"/>
          <p:nvPr/>
        </p:nvSpPr>
        <p:spPr>
          <a:xfrm>
            <a:off x="8215338" y="1142984"/>
            <a:ext cx="35715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34" name="مربع نص 33"/>
          <p:cNvSpPr txBox="1"/>
          <p:nvPr/>
        </p:nvSpPr>
        <p:spPr>
          <a:xfrm>
            <a:off x="8215338" y="1977086"/>
            <a:ext cx="35715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  <p:bldP spid="30" grpId="0"/>
      <p:bldP spid="30" grpId="1"/>
      <p:bldP spid="31" grpId="0"/>
      <p:bldP spid="31" grpId="1"/>
      <p:bldP spid="32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4500562" y="2857496"/>
            <a:ext cx="428628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الخرج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5956300" y="3429000"/>
          <a:ext cx="1447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44" name="Equation" r:id="rId3" imgW="723600" imgH="228600" progId="Equation.DSMT4">
                  <p:embed/>
                </p:oleObj>
              </mc:Choice>
              <mc:Fallback>
                <p:oleObj name="Equation" r:id="rId3" imgW="72360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6300" y="3429000"/>
                        <a:ext cx="1447800" cy="4572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مربع نص 3"/>
          <p:cNvSpPr txBox="1"/>
          <p:nvPr/>
        </p:nvSpPr>
        <p:spPr>
          <a:xfrm>
            <a:off x="4929190" y="3929066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الفعالة لجهد الخرج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5292725" y="4429125"/>
          <a:ext cx="277495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45" name="Equation" r:id="rId5" imgW="1384200" imgH="482400" progId="Equation.DSMT4">
                  <p:embed/>
                </p:oleObj>
              </mc:Choice>
              <mc:Fallback>
                <p:oleObj name="Equation" r:id="rId5" imgW="1384200" imgH="4824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4429125"/>
                        <a:ext cx="2774950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5956300" y="5500688"/>
          <a:ext cx="1447800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46" name="Equation" r:id="rId7" imgW="723600" imgH="393480" progId="Equation.DSMT4">
                  <p:embed/>
                </p:oleObj>
              </mc:Choice>
              <mc:Fallback>
                <p:oleObj name="Equation" r:id="rId7" imgW="72360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6300" y="5500688"/>
                        <a:ext cx="1447800" cy="788987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صورة 30" descr="power2_fig2_2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8596" y="1000108"/>
            <a:ext cx="2996184" cy="3535680"/>
          </a:xfrm>
          <a:prstGeom prst="rect">
            <a:avLst/>
          </a:prstGeom>
        </p:spPr>
      </p:pic>
      <p:sp>
        <p:nvSpPr>
          <p:cNvPr id="32" name="مربع نص 31"/>
          <p:cNvSpPr txBox="1"/>
          <p:nvPr/>
        </p:nvSpPr>
        <p:spPr>
          <a:xfrm>
            <a:off x="3000364" y="285728"/>
            <a:ext cx="578647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الأعظمية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للجهد على المفتاح الالكتروني</a:t>
            </a:r>
          </a:p>
        </p:txBody>
      </p:sp>
      <p:graphicFrame>
        <p:nvGraphicFramePr>
          <p:cNvPr id="33" name="Object 3"/>
          <p:cNvGraphicFramePr>
            <a:graphicFrameLocks noChangeAspect="1"/>
          </p:cNvGraphicFramePr>
          <p:nvPr/>
        </p:nvGraphicFramePr>
        <p:xfrm>
          <a:off x="5513388" y="714356"/>
          <a:ext cx="233362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47" name="Equation" r:id="rId10" imgW="1168200" imgH="393480" progId="Equation.DSMT4">
                  <p:embed/>
                </p:oleObj>
              </mc:Choice>
              <mc:Fallback>
                <p:oleObj name="Equation" r:id="rId10" imgW="1168200" imgH="3934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388" y="714356"/>
                        <a:ext cx="2333625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"/>
          <p:cNvGraphicFramePr>
            <a:graphicFrameLocks noChangeAspect="1"/>
          </p:cNvGraphicFramePr>
          <p:nvPr/>
        </p:nvGraphicFramePr>
        <p:xfrm>
          <a:off x="5513388" y="1428750"/>
          <a:ext cx="223202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48" name="Equation" r:id="rId12" imgW="1117440" imgH="393480" progId="Equation.DSMT4">
                  <p:embed/>
                </p:oleObj>
              </mc:Choice>
              <mc:Fallback>
                <p:oleObj name="Equation" r:id="rId12" imgW="1117440" imgH="3934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388" y="1428750"/>
                        <a:ext cx="2232025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"/>
          <p:cNvGraphicFramePr>
            <a:graphicFrameLocks noChangeAspect="1"/>
          </p:cNvGraphicFramePr>
          <p:nvPr/>
        </p:nvGraphicFramePr>
        <p:xfrm>
          <a:off x="6071394" y="2286000"/>
          <a:ext cx="12176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49" name="Equation" r:id="rId14" imgW="609480" imgH="228600" progId="Equation.DSMT4">
                  <p:embed/>
                </p:oleObj>
              </mc:Choice>
              <mc:Fallback>
                <p:oleObj name="Equation" r:id="rId14" imgW="609480" imgH="2286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1394" y="2286000"/>
                        <a:ext cx="1217613" cy="4572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مربع نص 11"/>
          <p:cNvSpPr txBox="1"/>
          <p:nvPr/>
        </p:nvSpPr>
        <p:spPr>
          <a:xfrm>
            <a:off x="785786" y="4857760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الشكل 2 - 2</a:t>
            </a:r>
          </a:p>
        </p:txBody>
      </p:sp>
      <p:sp>
        <p:nvSpPr>
          <p:cNvPr id="13" name="عنصر نائب لرقم الشريحة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15</a:t>
            </a:fld>
            <a:endParaRPr lang="ar-SY" dirty="0"/>
          </a:p>
        </p:txBody>
      </p:sp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5" name="عنصر نائب للتذييل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/>
          <p:cNvSpPr txBox="1"/>
          <p:nvPr/>
        </p:nvSpPr>
        <p:spPr>
          <a:xfrm>
            <a:off x="1000100" y="428604"/>
            <a:ext cx="771530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منشور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فورييه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(التوافقيات الموجودة ضمن إشارة جهد الخرج) :</a:t>
            </a: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5024438" y="1071546"/>
          <a:ext cx="35052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89" name="Equation" r:id="rId3" imgW="1752480" imgH="444240" progId="Equation.DSMT4">
                  <p:embed/>
                </p:oleObj>
              </mc:Choice>
              <mc:Fallback>
                <p:oleObj name="Equation" r:id="rId3" imgW="175248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38" y="1071546"/>
                        <a:ext cx="3505200" cy="8890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643438" y="2143100"/>
            <a:ext cx="407196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الفعالة للمركبة الأساسية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5500688" y="2714604"/>
          <a:ext cx="2795587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0" name="Equation" r:id="rId5" imgW="1396800" imgH="444240" progId="Equation.DSMT4">
                  <p:embed/>
                </p:oleObj>
              </mc:Choice>
              <mc:Fallback>
                <p:oleObj name="Equation" r:id="rId5" imgW="1396800" imgH="4442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0688" y="2714604"/>
                        <a:ext cx="2795587" cy="8890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مجموعة 29"/>
          <p:cNvGrpSpPr/>
          <p:nvPr/>
        </p:nvGrpSpPr>
        <p:grpSpPr>
          <a:xfrm>
            <a:off x="142844" y="1385816"/>
            <a:ext cx="3857652" cy="4972142"/>
            <a:chOff x="142844" y="714356"/>
            <a:chExt cx="3857652" cy="4972142"/>
          </a:xfrm>
        </p:grpSpPr>
        <p:pic>
          <p:nvPicPr>
            <p:cNvPr id="16282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28662" y="1000108"/>
              <a:ext cx="2971800" cy="441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مربع نص 13"/>
            <p:cNvSpPr txBox="1"/>
            <p:nvPr/>
          </p:nvSpPr>
          <p:spPr>
            <a:xfrm>
              <a:off x="1357290" y="5253351"/>
              <a:ext cx="428628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ar-SY" sz="2000" dirty="0">
                  <a:sym typeface="Symbol"/>
                </a:rPr>
                <a:t></a:t>
              </a:r>
              <a:endParaRPr lang="ar-SY" sz="2000" dirty="0"/>
            </a:p>
          </p:txBody>
        </p:sp>
        <p:sp>
          <p:nvSpPr>
            <p:cNvPr id="15" name="مربع نص 14"/>
            <p:cNvSpPr txBox="1"/>
            <p:nvPr/>
          </p:nvSpPr>
          <p:spPr>
            <a:xfrm>
              <a:off x="3643306" y="1142984"/>
              <a:ext cx="35719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000" dirty="0">
                  <a:sym typeface="Symbol"/>
                </a:rPr>
                <a:t></a:t>
              </a:r>
              <a:endParaRPr lang="ar-SY" sz="2000" dirty="0"/>
            </a:p>
          </p:txBody>
        </p:sp>
        <p:sp>
          <p:nvSpPr>
            <p:cNvPr id="16" name="مربع نص 15"/>
            <p:cNvSpPr txBox="1"/>
            <p:nvPr/>
          </p:nvSpPr>
          <p:spPr>
            <a:xfrm>
              <a:off x="3643306" y="2214554"/>
              <a:ext cx="35719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000" dirty="0">
                  <a:sym typeface="Symbol"/>
                </a:rPr>
                <a:t></a:t>
              </a:r>
              <a:endParaRPr lang="ar-SY" sz="2000" dirty="0"/>
            </a:p>
          </p:txBody>
        </p:sp>
        <p:sp>
          <p:nvSpPr>
            <p:cNvPr id="17" name="مربع نص 16"/>
            <p:cNvSpPr txBox="1"/>
            <p:nvPr/>
          </p:nvSpPr>
          <p:spPr>
            <a:xfrm>
              <a:off x="3643306" y="3286124"/>
              <a:ext cx="35719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000" dirty="0">
                  <a:sym typeface="Symbol"/>
                </a:rPr>
                <a:t></a:t>
              </a:r>
              <a:endParaRPr lang="ar-SY" sz="2000" dirty="0"/>
            </a:p>
          </p:txBody>
        </p:sp>
        <p:sp>
          <p:nvSpPr>
            <p:cNvPr id="18" name="مربع نص 17"/>
            <p:cNvSpPr txBox="1"/>
            <p:nvPr/>
          </p:nvSpPr>
          <p:spPr>
            <a:xfrm>
              <a:off x="3643306" y="4357694"/>
              <a:ext cx="35719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000" dirty="0">
                  <a:sym typeface="Symbol"/>
                </a:rPr>
                <a:t></a:t>
              </a:r>
              <a:endParaRPr lang="ar-SY" sz="2000" dirty="0"/>
            </a:p>
          </p:txBody>
        </p:sp>
        <p:sp>
          <p:nvSpPr>
            <p:cNvPr id="19" name="مربع نص 18"/>
            <p:cNvSpPr txBox="1"/>
            <p:nvPr/>
          </p:nvSpPr>
          <p:spPr>
            <a:xfrm>
              <a:off x="2000232" y="5286388"/>
              <a:ext cx="571504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>
                  <a:sym typeface="Symbol"/>
                </a:rPr>
                <a:t>2</a:t>
              </a:r>
              <a:r>
                <a:rPr lang="ar-SY" sz="2000" dirty="0">
                  <a:sym typeface="Symbol"/>
                </a:rPr>
                <a:t></a:t>
              </a:r>
              <a:endParaRPr lang="ar-SY" sz="2000" dirty="0"/>
            </a:p>
          </p:txBody>
        </p:sp>
        <p:sp>
          <p:nvSpPr>
            <p:cNvPr id="20" name="مربع نص 19"/>
            <p:cNvSpPr txBox="1"/>
            <p:nvPr/>
          </p:nvSpPr>
          <p:spPr>
            <a:xfrm>
              <a:off x="2571736" y="5286388"/>
              <a:ext cx="571504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>
                  <a:sym typeface="Symbol"/>
                </a:rPr>
                <a:t>3</a:t>
              </a:r>
              <a:r>
                <a:rPr lang="ar-SY" sz="2000" dirty="0">
                  <a:sym typeface="Symbol"/>
                </a:rPr>
                <a:t></a:t>
              </a:r>
              <a:endParaRPr lang="ar-SY" sz="2000" dirty="0"/>
            </a:p>
          </p:txBody>
        </p:sp>
        <p:sp>
          <p:nvSpPr>
            <p:cNvPr id="21" name="مربع نص 20"/>
            <p:cNvSpPr txBox="1"/>
            <p:nvPr/>
          </p:nvSpPr>
          <p:spPr>
            <a:xfrm>
              <a:off x="3214678" y="5286388"/>
              <a:ext cx="571504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>
                  <a:sym typeface="Symbol"/>
                </a:rPr>
                <a:t>4</a:t>
              </a:r>
              <a:r>
                <a:rPr lang="ar-SY" sz="2000" dirty="0">
                  <a:sym typeface="Symbol"/>
                </a:rPr>
                <a:t></a:t>
              </a:r>
              <a:endParaRPr lang="ar-SY" sz="2000" dirty="0"/>
            </a:p>
          </p:txBody>
        </p:sp>
        <p:sp>
          <p:nvSpPr>
            <p:cNvPr id="22" name="مربع نص 21"/>
            <p:cNvSpPr txBox="1"/>
            <p:nvPr/>
          </p:nvSpPr>
          <p:spPr>
            <a:xfrm>
              <a:off x="142844" y="1100064"/>
              <a:ext cx="857256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>
                  <a:sym typeface="Symbol"/>
                </a:rPr>
                <a:t>q 1</a:t>
              </a:r>
              <a:endParaRPr lang="ar-SY" sz="2000" dirty="0"/>
            </a:p>
          </p:txBody>
        </p:sp>
        <p:sp>
          <p:nvSpPr>
            <p:cNvPr id="26" name="مربع نص 25"/>
            <p:cNvSpPr txBox="1"/>
            <p:nvPr/>
          </p:nvSpPr>
          <p:spPr>
            <a:xfrm>
              <a:off x="142844" y="2143116"/>
              <a:ext cx="857256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>
                  <a:sym typeface="Symbol"/>
                </a:rPr>
                <a:t>q 3</a:t>
              </a:r>
              <a:endParaRPr lang="ar-SY" sz="2000" dirty="0"/>
            </a:p>
          </p:txBody>
        </p:sp>
        <p:sp>
          <p:nvSpPr>
            <p:cNvPr id="27" name="مربع نص 26"/>
            <p:cNvSpPr txBox="1"/>
            <p:nvPr/>
          </p:nvSpPr>
          <p:spPr>
            <a:xfrm>
              <a:off x="142844" y="3214686"/>
              <a:ext cx="857256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>
                  <a:sym typeface="Symbol"/>
                </a:rPr>
                <a:t>q 5</a:t>
              </a:r>
              <a:endParaRPr lang="ar-SY" sz="2000" dirty="0"/>
            </a:p>
          </p:txBody>
        </p:sp>
        <p:sp>
          <p:nvSpPr>
            <p:cNvPr id="28" name="مربع نص 27"/>
            <p:cNvSpPr txBox="1"/>
            <p:nvPr/>
          </p:nvSpPr>
          <p:spPr>
            <a:xfrm>
              <a:off x="142844" y="4214818"/>
              <a:ext cx="857256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>
                  <a:sym typeface="Symbol"/>
                </a:rPr>
                <a:t>q7</a:t>
              </a:r>
              <a:endParaRPr lang="ar-SY" sz="2000" dirty="0"/>
            </a:p>
          </p:txBody>
        </p:sp>
        <p:sp>
          <p:nvSpPr>
            <p:cNvPr id="29" name="مربع نص 28"/>
            <p:cNvSpPr txBox="1"/>
            <p:nvPr/>
          </p:nvSpPr>
          <p:spPr>
            <a:xfrm>
              <a:off x="1714480" y="714356"/>
              <a:ext cx="857256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 err="1">
                  <a:sym typeface="Symbol"/>
                </a:rPr>
                <a:t>v</a:t>
              </a:r>
              <a:r>
                <a:rPr lang="en-US" sz="2000" baseline="-25000" dirty="0" err="1">
                  <a:sym typeface="Symbol"/>
                </a:rPr>
                <a:t>L</a:t>
              </a:r>
              <a:endParaRPr lang="ar-SY" sz="2000" dirty="0"/>
            </a:p>
          </p:txBody>
        </p:sp>
      </p:grpSp>
      <p:sp>
        <p:nvSpPr>
          <p:cNvPr id="23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16</a:t>
            </a:fld>
            <a:endParaRPr lang="ar-SY" dirty="0"/>
          </a:p>
        </p:txBody>
      </p:sp>
      <p:sp>
        <p:nvSpPr>
          <p:cNvPr id="24" name="عنصر نائب للتاريخ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25" name="عنصر نائب للتذييل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30" name="مستطيل 29"/>
          <p:cNvSpPr/>
          <p:nvPr/>
        </p:nvSpPr>
        <p:spPr>
          <a:xfrm>
            <a:off x="214282" y="1428736"/>
            <a:ext cx="3786214" cy="1214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31" name="مربع نص 30"/>
          <p:cNvSpPr txBox="1"/>
          <p:nvPr/>
        </p:nvSpPr>
        <p:spPr>
          <a:xfrm>
            <a:off x="4500562" y="3740134"/>
            <a:ext cx="4286280" cy="181588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01600" h="101600"/>
          </a:sp3d>
        </p:spPr>
        <p:txBody>
          <a:bodyPr wrap="square" rtlCol="1" anchor="ctr" anchorCtr="1">
            <a:spAutoFit/>
          </a:bodyPr>
          <a:lstStyle/>
          <a:p>
            <a:pPr algn="just"/>
            <a:r>
              <a:rPr lang="ar-SY" sz="2800" b="1" dirty="0">
                <a:solidFill>
                  <a:schemeClr val="accent2">
                    <a:lumMod val="75000"/>
                  </a:schemeClr>
                </a:solidFill>
                <a:cs typeface="Simplified Arabic" pitchFamily="2" charset="-78"/>
              </a:rPr>
              <a:t>سؤال: أوجد قيمة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cs typeface="Simplified Arabic" pitchFamily="2" charset="-78"/>
              </a:rPr>
              <a:t>THD</a:t>
            </a:r>
            <a:r>
              <a:rPr lang="ar-SY" sz="2800" b="1" dirty="0">
                <a:solidFill>
                  <a:schemeClr val="accent2">
                    <a:lumMod val="75000"/>
                  </a:schemeClr>
                </a:solidFill>
                <a:cs typeface="Simplified Arabic" pitchFamily="2" charset="-78"/>
              </a:rPr>
              <a:t> للإشارة التالية:</a:t>
            </a:r>
          </a:p>
          <a:p>
            <a:pPr algn="just"/>
            <a:endParaRPr lang="ar-SY" sz="2800" b="1" dirty="0">
              <a:solidFill>
                <a:schemeClr val="accent2">
                  <a:lumMod val="75000"/>
                </a:schemeClr>
              </a:solidFill>
              <a:cs typeface="Simplified Arabic" pitchFamily="2" charset="-78"/>
            </a:endParaRPr>
          </a:p>
          <a:p>
            <a:pPr algn="just"/>
            <a:endParaRPr lang="ar-SY" sz="2800" b="1" dirty="0">
              <a:solidFill>
                <a:schemeClr val="accent2">
                  <a:lumMod val="75000"/>
                </a:schemeClr>
              </a:solidFill>
              <a:cs typeface="Simplified Arabic" pitchFamily="2" charset="-78"/>
            </a:endParaRPr>
          </a:p>
        </p:txBody>
      </p:sp>
      <p:graphicFrame>
        <p:nvGraphicFramePr>
          <p:cNvPr id="32" name="Object 3"/>
          <p:cNvGraphicFramePr>
            <a:graphicFrameLocks noChangeAspect="1"/>
          </p:cNvGraphicFramePr>
          <p:nvPr/>
        </p:nvGraphicFramePr>
        <p:xfrm>
          <a:off x="5140325" y="4578350"/>
          <a:ext cx="3225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1" name="Equation" r:id="rId8" imgW="1612800" imgH="431640" progId="Equation.DSMT4">
                  <p:embed/>
                </p:oleObj>
              </mc:Choice>
              <mc:Fallback>
                <p:oleObj name="Equation" r:id="rId8" imgW="1612800" imgH="4316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0325" y="4578350"/>
                        <a:ext cx="32258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مربع نص 32"/>
          <p:cNvSpPr txBox="1"/>
          <p:nvPr/>
        </p:nvSpPr>
        <p:spPr>
          <a:xfrm>
            <a:off x="5214942" y="5786454"/>
            <a:ext cx="3143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الجواب: </a:t>
            </a:r>
            <a:r>
              <a:rPr lang="en-US" sz="2800" b="1" dirty="0">
                <a:solidFill>
                  <a:srgbClr val="FF0000"/>
                </a:solidFill>
                <a:cs typeface="Simplified Arabic" pitchFamily="2" charset="-78"/>
              </a:rPr>
              <a:t>38.87%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0" grpId="0" animBg="1"/>
      <p:bldP spid="31" grpId="0" animBg="1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4929190" y="-71462"/>
            <a:ext cx="36433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– حالة حمل تحريضي صرف</a:t>
            </a:r>
          </a:p>
        </p:txBody>
      </p:sp>
      <p:pic>
        <p:nvPicPr>
          <p:cNvPr id="5" name="صورة 4" descr="power2_fig2_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357166"/>
            <a:ext cx="3547872" cy="1917192"/>
          </a:xfrm>
          <a:prstGeom prst="rect">
            <a:avLst/>
          </a:prstGeom>
        </p:spPr>
      </p:pic>
      <p:pic>
        <p:nvPicPr>
          <p:cNvPr id="9" name="صورة 8" descr="power2_fig2_1_D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57752" y="381946"/>
            <a:ext cx="3636264" cy="2118360"/>
          </a:xfrm>
          <a:prstGeom prst="rect">
            <a:avLst/>
          </a:prstGeom>
        </p:spPr>
      </p:pic>
      <p:pic>
        <p:nvPicPr>
          <p:cNvPr id="10" name="صورة 9" descr="power2_fig2_1_T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57752" y="381946"/>
            <a:ext cx="3636264" cy="2118360"/>
          </a:xfrm>
          <a:prstGeom prst="rect">
            <a:avLst/>
          </a:prstGeom>
        </p:spPr>
      </p:pic>
      <p:pic>
        <p:nvPicPr>
          <p:cNvPr id="11" name="صورة 10" descr="power2_fig2_1_D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57752" y="418523"/>
            <a:ext cx="3636264" cy="2081783"/>
          </a:xfrm>
          <a:prstGeom prst="rect">
            <a:avLst/>
          </a:prstGeom>
        </p:spPr>
      </p:pic>
      <p:pic>
        <p:nvPicPr>
          <p:cNvPr id="12" name="صورة 11" descr="power2_fig2_1_T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57752" y="381946"/>
            <a:ext cx="3636264" cy="2118360"/>
          </a:xfrm>
          <a:prstGeom prst="rect">
            <a:avLst/>
          </a:prstGeom>
        </p:spPr>
      </p:pic>
      <p:graphicFrame>
        <p:nvGraphicFramePr>
          <p:cNvPr id="19" name="Object 2"/>
          <p:cNvGraphicFramePr>
            <a:graphicFrameLocks noChangeAspect="1"/>
          </p:cNvGraphicFramePr>
          <p:nvPr/>
        </p:nvGraphicFramePr>
        <p:xfrm>
          <a:off x="311150" y="3248025"/>
          <a:ext cx="399415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2" name="Equation" r:id="rId8" imgW="1993680" imgH="431640" progId="Equation.DSMT4">
                  <p:embed/>
                </p:oleObj>
              </mc:Choice>
              <mc:Fallback>
                <p:oleObj name="Equation" r:id="rId8" imgW="1993680" imgH="43164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" y="3248025"/>
                        <a:ext cx="3994150" cy="865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سهم لأعلى 12"/>
          <p:cNvSpPr/>
          <p:nvPr/>
        </p:nvSpPr>
        <p:spPr>
          <a:xfrm>
            <a:off x="1928794" y="2143116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5" name="سهم لأعلى 14"/>
          <p:cNvSpPr/>
          <p:nvPr/>
        </p:nvSpPr>
        <p:spPr>
          <a:xfrm>
            <a:off x="2357422" y="2143116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6" name="سهم لأعلى 15"/>
          <p:cNvSpPr/>
          <p:nvPr/>
        </p:nvSpPr>
        <p:spPr>
          <a:xfrm>
            <a:off x="2643174" y="2143116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7" name="سهم لأعلى 16"/>
          <p:cNvSpPr/>
          <p:nvPr/>
        </p:nvSpPr>
        <p:spPr>
          <a:xfrm>
            <a:off x="3071802" y="2143116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8" name="مربع نص 17"/>
          <p:cNvSpPr txBox="1"/>
          <p:nvPr/>
        </p:nvSpPr>
        <p:spPr>
          <a:xfrm>
            <a:off x="285720" y="2314510"/>
            <a:ext cx="157163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الشكل 2 - 3</a:t>
            </a:r>
          </a:p>
        </p:txBody>
      </p:sp>
      <p:graphicFrame>
        <p:nvGraphicFramePr>
          <p:cNvPr id="163850" name="Object 10"/>
          <p:cNvGraphicFramePr>
            <a:graphicFrameLocks noChangeAspect="1"/>
          </p:cNvGraphicFramePr>
          <p:nvPr/>
        </p:nvGraphicFramePr>
        <p:xfrm>
          <a:off x="4757738" y="3109913"/>
          <a:ext cx="39147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3" name="Equation" r:id="rId10" imgW="1968480" imgH="393480" progId="Equation.DSMT4">
                  <p:embed/>
                </p:oleObj>
              </mc:Choice>
              <mc:Fallback>
                <p:oleObj name="Equation" r:id="rId10" imgW="1968480" imgH="39348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738" y="3109913"/>
                        <a:ext cx="3914775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مربع نص 20"/>
          <p:cNvSpPr txBox="1"/>
          <p:nvPr/>
        </p:nvSpPr>
        <p:spPr>
          <a:xfrm>
            <a:off x="4071934" y="2571744"/>
            <a:ext cx="471490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i="1" dirty="0">
                <a:cs typeface="Simplified Arabic" pitchFamily="2" charset="-78"/>
              </a:rPr>
              <a:t>t=T/2</a:t>
            </a:r>
            <a:r>
              <a:rPr lang="ar-SY" sz="2800" b="1" i="1" dirty="0">
                <a:cs typeface="Simplified Arabic" pitchFamily="2" charset="-78"/>
              </a:rPr>
              <a:t> : </a:t>
            </a:r>
            <a:r>
              <a:rPr lang="en-US" sz="2800" b="1" i="1" dirty="0">
                <a:cs typeface="Simplified Arabic" pitchFamily="2" charset="-78"/>
              </a:rPr>
              <a:t>T</a:t>
            </a:r>
            <a:r>
              <a:rPr lang="en-US" sz="2800" b="1" i="1" baseline="-25000" dirty="0">
                <a:cs typeface="Simplified Arabic" pitchFamily="2" charset="-78"/>
              </a:rPr>
              <a:t>1</a:t>
            </a:r>
            <a:r>
              <a:rPr lang="en-US" sz="2800" b="1" i="1" dirty="0">
                <a:cs typeface="Simplified Arabic" pitchFamily="2" charset="-78"/>
              </a:rPr>
              <a:t>(off) T</a:t>
            </a:r>
            <a:r>
              <a:rPr lang="en-US" sz="2800" b="1" i="1" baseline="-25000" dirty="0">
                <a:cs typeface="Simplified Arabic" pitchFamily="2" charset="-78"/>
              </a:rPr>
              <a:t>2</a:t>
            </a:r>
            <a:r>
              <a:rPr lang="en-US" sz="2800" b="1" i="1" dirty="0">
                <a:cs typeface="Simplified Arabic" pitchFamily="2" charset="-78"/>
              </a:rPr>
              <a:t>(on)</a:t>
            </a:r>
            <a:endParaRPr lang="ar-SY" sz="2800" b="1" i="1" dirty="0">
              <a:cs typeface="Simplified Arabic" pitchFamily="2" charset="-78"/>
            </a:endParaRPr>
          </a:p>
        </p:txBody>
      </p:sp>
      <p:sp>
        <p:nvSpPr>
          <p:cNvPr id="22" name="مربع نص 21"/>
          <p:cNvSpPr txBox="1"/>
          <p:nvPr/>
        </p:nvSpPr>
        <p:spPr>
          <a:xfrm>
            <a:off x="7072330" y="3909823"/>
            <a:ext cx="171451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i="1" dirty="0" err="1">
                <a:cs typeface="Simplified Arabic" pitchFamily="2" charset="-78"/>
              </a:rPr>
              <a:t>i</a:t>
            </a:r>
            <a:r>
              <a:rPr lang="en-US" sz="2800" b="1" i="1" baseline="-25000" dirty="0" err="1">
                <a:cs typeface="Simplified Arabic" pitchFamily="2" charset="-78"/>
              </a:rPr>
              <a:t>L</a:t>
            </a:r>
            <a:r>
              <a:rPr lang="en-US" sz="2800" b="1" i="1" dirty="0">
                <a:cs typeface="Simplified Arabic" pitchFamily="2" charset="-78"/>
              </a:rPr>
              <a:t> &lt; 0</a:t>
            </a:r>
            <a:r>
              <a:rPr lang="ar-SY" sz="2800" b="1" i="1" dirty="0">
                <a:cs typeface="Simplified Arabic" pitchFamily="2" charset="-78"/>
              </a:rPr>
              <a:t> :</a:t>
            </a:r>
          </a:p>
        </p:txBody>
      </p:sp>
      <p:graphicFrame>
        <p:nvGraphicFramePr>
          <p:cNvPr id="23" name="Object 10"/>
          <p:cNvGraphicFramePr>
            <a:graphicFrameLocks noChangeAspect="1"/>
          </p:cNvGraphicFramePr>
          <p:nvPr/>
        </p:nvGraphicFramePr>
        <p:xfrm>
          <a:off x="4948238" y="4448175"/>
          <a:ext cx="3535362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4" name="Equation" r:id="rId12" imgW="1777680" imgH="393480" progId="Equation.DSMT4">
                  <p:embed/>
                </p:oleObj>
              </mc:Choice>
              <mc:Fallback>
                <p:oleObj name="Equation" r:id="rId12" imgW="1777680" imgH="39348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8238" y="4448175"/>
                        <a:ext cx="3535362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مربع نص 23"/>
          <p:cNvSpPr txBox="1"/>
          <p:nvPr/>
        </p:nvSpPr>
        <p:spPr>
          <a:xfrm>
            <a:off x="4572000" y="5247902"/>
            <a:ext cx="421484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i="1" dirty="0">
                <a:cs typeface="Simplified Arabic" pitchFamily="2" charset="-78"/>
              </a:rPr>
              <a:t>t=T</a:t>
            </a:r>
            <a:r>
              <a:rPr lang="ar-SY" sz="2800" b="1" i="1" dirty="0">
                <a:cs typeface="Simplified Arabic" pitchFamily="2" charset="-78"/>
              </a:rPr>
              <a:t> : </a:t>
            </a:r>
            <a:r>
              <a:rPr lang="en-US" sz="2800" b="1" i="1" dirty="0">
                <a:cs typeface="Simplified Arabic" pitchFamily="2" charset="-78"/>
              </a:rPr>
              <a:t>T</a:t>
            </a:r>
            <a:r>
              <a:rPr lang="en-US" sz="2800" b="1" i="1" baseline="-25000" dirty="0">
                <a:cs typeface="Simplified Arabic" pitchFamily="2" charset="-78"/>
              </a:rPr>
              <a:t>1</a:t>
            </a:r>
            <a:r>
              <a:rPr lang="en-US" sz="2800" b="1" i="1" dirty="0">
                <a:cs typeface="Simplified Arabic" pitchFamily="2" charset="-78"/>
              </a:rPr>
              <a:t>(on) T</a:t>
            </a:r>
            <a:r>
              <a:rPr lang="en-US" sz="2800" b="1" i="1" baseline="-25000" dirty="0">
                <a:cs typeface="Simplified Arabic" pitchFamily="2" charset="-78"/>
              </a:rPr>
              <a:t>2</a:t>
            </a:r>
            <a:r>
              <a:rPr lang="en-US" sz="2800" b="1" i="1" dirty="0">
                <a:cs typeface="Simplified Arabic" pitchFamily="2" charset="-78"/>
              </a:rPr>
              <a:t>(off)</a:t>
            </a:r>
            <a:endParaRPr lang="ar-SY" sz="2800" b="1" i="1" dirty="0">
              <a:cs typeface="Simplified Arabic" pitchFamily="2" charset="-78"/>
            </a:endParaRPr>
          </a:p>
        </p:txBody>
      </p:sp>
      <p:graphicFrame>
        <p:nvGraphicFramePr>
          <p:cNvPr id="25" name="Object 10"/>
          <p:cNvGraphicFramePr>
            <a:graphicFrameLocks noChangeAspect="1"/>
          </p:cNvGraphicFramePr>
          <p:nvPr/>
        </p:nvGraphicFramePr>
        <p:xfrm>
          <a:off x="4808538" y="5786438"/>
          <a:ext cx="38131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5" name="Equation" r:id="rId14" imgW="1917360" imgH="393480" progId="Equation.DSMT4">
                  <p:embed/>
                </p:oleObj>
              </mc:Choice>
              <mc:Fallback>
                <p:oleObj name="Equation" r:id="rId14" imgW="1917360" imgH="39348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8538" y="5786438"/>
                        <a:ext cx="3813175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"/>
          <p:cNvGraphicFramePr>
            <a:graphicFrameLocks noChangeAspect="1"/>
          </p:cNvGraphicFramePr>
          <p:nvPr/>
        </p:nvGraphicFramePr>
        <p:xfrm>
          <a:off x="374650" y="4000504"/>
          <a:ext cx="37163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6" name="Equation" r:id="rId16" imgW="1854000" imgH="431640" progId="Equation.DSMT4">
                  <p:embed/>
                </p:oleObj>
              </mc:Choice>
              <mc:Fallback>
                <p:oleObj name="Equation" r:id="rId16" imgW="1854000" imgH="4316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4000504"/>
                        <a:ext cx="3716338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"/>
          <p:cNvGraphicFramePr>
            <a:graphicFrameLocks noChangeAspect="1"/>
          </p:cNvGraphicFramePr>
          <p:nvPr/>
        </p:nvGraphicFramePr>
        <p:xfrm>
          <a:off x="323850" y="4857760"/>
          <a:ext cx="404495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7" name="Equation" r:id="rId18" imgW="2019240" imgH="393480" progId="Equation.DSMT4">
                  <p:embed/>
                </p:oleObj>
              </mc:Choice>
              <mc:Fallback>
                <p:oleObj name="Equation" r:id="rId18" imgW="2019240" imgH="39348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857760"/>
                        <a:ext cx="4044950" cy="788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"/>
          <p:cNvGraphicFramePr>
            <a:graphicFrameLocks noChangeAspect="1"/>
          </p:cNvGraphicFramePr>
          <p:nvPr/>
        </p:nvGraphicFramePr>
        <p:xfrm>
          <a:off x="1098550" y="5715000"/>
          <a:ext cx="2162175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8" name="Equation" r:id="rId20" imgW="1079280" imgH="393480" progId="Equation.DSMT4">
                  <p:embed/>
                </p:oleObj>
              </mc:Choice>
              <mc:Fallback>
                <p:oleObj name="Equation" r:id="rId20" imgW="1079280" imgH="39348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550" y="5715000"/>
                        <a:ext cx="2162175" cy="78898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رابط مستقيم 27"/>
          <p:cNvCxnSpPr/>
          <p:nvPr/>
        </p:nvCxnSpPr>
        <p:spPr>
          <a:xfrm rot="5400000">
            <a:off x="2928132" y="4785528"/>
            <a:ext cx="3286148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مربع نص 29"/>
          <p:cNvSpPr txBox="1"/>
          <p:nvPr/>
        </p:nvSpPr>
        <p:spPr>
          <a:xfrm>
            <a:off x="642910" y="2905780"/>
            <a:ext cx="328614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معادلة التيار</a:t>
            </a:r>
          </a:p>
        </p:txBody>
      </p:sp>
      <p:graphicFrame>
        <p:nvGraphicFramePr>
          <p:cNvPr id="163857" name="Object 3"/>
          <p:cNvGraphicFramePr>
            <a:graphicFrameLocks noChangeAspect="1"/>
          </p:cNvGraphicFramePr>
          <p:nvPr/>
        </p:nvGraphicFramePr>
        <p:xfrm>
          <a:off x="714348" y="2932111"/>
          <a:ext cx="14906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9" name="Equation" r:id="rId22" imgW="749160" imgH="177480" progId="Equation.DSMT4">
                  <p:embed/>
                </p:oleObj>
              </mc:Choice>
              <mc:Fallback>
                <p:oleObj name="Equation" r:id="rId22" imgW="749160" imgH="177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8" y="2932111"/>
                        <a:ext cx="1490662" cy="354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عنصر نائب لرقم الشريحة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17</a:t>
            </a:fld>
            <a:endParaRPr lang="ar-SY" dirty="0"/>
          </a:p>
        </p:txBody>
      </p:sp>
      <p:sp>
        <p:nvSpPr>
          <p:cNvPr id="31" name="عنصر نائب للتاريخ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2" name="عنصر نائب للتذييل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33" name="مربع نص 32"/>
          <p:cNvSpPr txBox="1"/>
          <p:nvPr/>
        </p:nvSpPr>
        <p:spPr>
          <a:xfrm>
            <a:off x="8358246" y="928670"/>
            <a:ext cx="35715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34" name="مربع نص 33"/>
          <p:cNvSpPr txBox="1"/>
          <p:nvPr/>
        </p:nvSpPr>
        <p:spPr>
          <a:xfrm>
            <a:off x="8358246" y="1762772"/>
            <a:ext cx="35715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35" name="مربع نص 34"/>
          <p:cNvSpPr txBox="1"/>
          <p:nvPr/>
        </p:nvSpPr>
        <p:spPr>
          <a:xfrm>
            <a:off x="8358246" y="928670"/>
            <a:ext cx="35715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36" name="مربع نص 35"/>
          <p:cNvSpPr txBox="1"/>
          <p:nvPr/>
        </p:nvSpPr>
        <p:spPr>
          <a:xfrm>
            <a:off x="8358246" y="1762772"/>
            <a:ext cx="35715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3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3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3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3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1" grpId="0"/>
      <p:bldP spid="22" grpId="0"/>
      <p:bldP spid="24" grpId="0"/>
      <p:bldP spid="30" grpId="0"/>
      <p:bldP spid="33" grpId="0"/>
      <p:bldP spid="33" grpId="1"/>
      <p:bldP spid="33" grpId="2"/>
      <p:bldP spid="34" grpId="0"/>
      <p:bldP spid="34" grpId="1"/>
      <p:bldP spid="34" grpId="2"/>
      <p:bldP spid="35" grpId="0"/>
      <p:bldP spid="35" grpId="1"/>
      <p:bldP spid="36" grpId="0"/>
      <p:bldP spid="3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مربع نص 18"/>
          <p:cNvSpPr txBox="1"/>
          <p:nvPr/>
        </p:nvSpPr>
        <p:spPr>
          <a:xfrm>
            <a:off x="3500430" y="2571744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الشكل 2 - 4</a:t>
            </a:r>
          </a:p>
        </p:txBody>
      </p:sp>
      <p:sp>
        <p:nvSpPr>
          <p:cNvPr id="21" name="مربع نص 20"/>
          <p:cNvSpPr txBox="1"/>
          <p:nvPr/>
        </p:nvSpPr>
        <p:spPr>
          <a:xfrm>
            <a:off x="357158" y="3286124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تتألف هذه الدارة من أربعة مفاتيح الكترونية وأربعة </a:t>
            </a:r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ديودات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المسار         الحر. </a:t>
            </a:r>
          </a:p>
        </p:txBody>
      </p:sp>
      <p:sp>
        <p:nvSpPr>
          <p:cNvPr id="29" name="مربع نص 28"/>
          <p:cNvSpPr txBox="1"/>
          <p:nvPr/>
        </p:nvSpPr>
        <p:spPr>
          <a:xfrm>
            <a:off x="214282" y="4358824"/>
            <a:ext cx="864399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تم الاستغناء عن النقطة الصفرية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وأصبح لدينا منبع جهد واحد </a:t>
            </a:r>
            <a:r>
              <a:rPr lang="en-US" sz="2800" b="1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i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. </a:t>
            </a:r>
          </a:p>
        </p:txBody>
      </p:sp>
      <p:sp>
        <p:nvSpPr>
          <p:cNvPr id="31" name="مربع نص 30"/>
          <p:cNvSpPr txBox="1"/>
          <p:nvPr/>
        </p:nvSpPr>
        <p:spPr>
          <a:xfrm>
            <a:off x="428596" y="5000636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يعمل كل زوج من المفاتيح المتقابلة قطرياً (</a:t>
            </a:r>
            <a:r>
              <a:rPr lang="en-US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,T</a:t>
            </a:r>
            <a:r>
              <a:rPr lang="en-US" sz="2800" b="1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) أو (</a:t>
            </a:r>
            <a:r>
              <a:rPr lang="en-US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,T</a:t>
            </a:r>
            <a:r>
              <a:rPr lang="en-US" sz="2800" b="1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) لمدة نصف دور </a:t>
            </a:r>
            <a:r>
              <a:rPr lang="en-US" sz="28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T/2</a:t>
            </a:r>
            <a:r>
              <a:rPr lang="ar-SY" sz="28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بالتناوب مع الزوج الآخر.</a:t>
            </a:r>
          </a:p>
        </p:txBody>
      </p:sp>
      <p:sp>
        <p:nvSpPr>
          <p:cNvPr id="10" name="مربع نص 9"/>
          <p:cNvSpPr txBox="1"/>
          <p:nvPr/>
        </p:nvSpPr>
        <p:spPr>
          <a:xfrm>
            <a:off x="3428992" y="-71462"/>
            <a:ext cx="528641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ب- المبدلة القالبة أحادية الطور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11" name="صورة 10" descr="power2_fig2_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1736" y="571480"/>
            <a:ext cx="4087368" cy="1770888"/>
          </a:xfrm>
          <a:prstGeom prst="rect">
            <a:avLst/>
          </a:prstGeom>
        </p:spPr>
      </p:pic>
      <p:sp>
        <p:nvSpPr>
          <p:cNvPr id="8" name="عنصر نائب لرقم الشريحة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18</a:t>
            </a:fld>
            <a:endParaRPr lang="ar-SY" dirty="0"/>
          </a:p>
        </p:txBody>
      </p:sp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2" name="عنصر نائب للتذييل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7143768" y="3143248"/>
          <a:ext cx="15652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8" name="Equation" r:id="rId3" imgW="787320" imgH="393480" progId="Equation.DSMT4">
                  <p:embed/>
                </p:oleObj>
              </mc:Choice>
              <mc:Fallback>
                <p:oleObj name="Equation" r:id="rId3" imgW="78732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143248"/>
                        <a:ext cx="1565275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143372" y="3857628"/>
          <a:ext cx="4649788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9" name="Equation" r:id="rId5" imgW="2336760" imgH="393480" progId="Equation.DSMT4">
                  <p:embed/>
                </p:oleObj>
              </mc:Choice>
              <mc:Fallback>
                <p:oleObj name="Equation" r:id="rId5" imgW="233676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2" y="3857628"/>
                        <a:ext cx="4649788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رابط مستقيم 11"/>
          <p:cNvCxnSpPr/>
          <p:nvPr/>
        </p:nvCxnSpPr>
        <p:spPr>
          <a:xfrm>
            <a:off x="4643438" y="4786322"/>
            <a:ext cx="4000528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مربع نص 15"/>
          <p:cNvSpPr txBox="1"/>
          <p:nvPr/>
        </p:nvSpPr>
        <p:spPr>
          <a:xfrm>
            <a:off x="5786446" y="-94616"/>
            <a:ext cx="292895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– حالة حمل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أومي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7072330" y="4929188"/>
          <a:ext cx="16414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0" name="Equation" r:id="rId7" imgW="825480" imgH="393480" progId="Equation.DSMT4">
                  <p:embed/>
                </p:oleObj>
              </mc:Choice>
              <mc:Fallback>
                <p:oleObj name="Equation" r:id="rId7" imgW="825480" imgH="39348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2330" y="4929188"/>
                        <a:ext cx="1641475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رابط مستقيم 18"/>
          <p:cNvCxnSpPr/>
          <p:nvPr/>
        </p:nvCxnSpPr>
        <p:spPr>
          <a:xfrm rot="5400000">
            <a:off x="1358084" y="3643314"/>
            <a:ext cx="5143536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صورة 20" descr="power2_fig2_4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00562" y="1000108"/>
            <a:ext cx="4087368" cy="1770888"/>
          </a:xfrm>
          <a:prstGeom prst="rect">
            <a:avLst/>
          </a:prstGeom>
        </p:spPr>
      </p:pic>
      <p:pic>
        <p:nvPicPr>
          <p:cNvPr id="22" name="صورة 21" descr="power2_fig2_4_T12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00562" y="1000108"/>
            <a:ext cx="4050792" cy="1770888"/>
          </a:xfrm>
          <a:prstGeom prst="rect">
            <a:avLst/>
          </a:prstGeom>
        </p:spPr>
      </p:pic>
      <p:pic>
        <p:nvPicPr>
          <p:cNvPr id="24" name="صورة 23" descr="power2_fig2_4_T34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00562" y="1000108"/>
            <a:ext cx="4050792" cy="1770888"/>
          </a:xfrm>
          <a:prstGeom prst="rect">
            <a:avLst/>
          </a:prstGeom>
        </p:spPr>
      </p:pic>
      <p:graphicFrame>
        <p:nvGraphicFramePr>
          <p:cNvPr id="26" name="Object 3"/>
          <p:cNvGraphicFramePr>
            <a:graphicFrameLocks noChangeAspect="1"/>
          </p:cNvGraphicFramePr>
          <p:nvPr/>
        </p:nvGraphicFramePr>
        <p:xfrm>
          <a:off x="3987800" y="5643563"/>
          <a:ext cx="48514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1" name="Equation" r:id="rId12" imgW="2438280" imgH="393480" progId="Equation.DSMT4">
                  <p:embed/>
                </p:oleObj>
              </mc:Choice>
              <mc:Fallback>
                <p:oleObj name="Equation" r:id="rId12" imgW="2438280" imgH="393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7800" y="5643563"/>
                        <a:ext cx="4851400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صورة 26" descr="power2_fig2_5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2910" y="1142984"/>
            <a:ext cx="3102864" cy="2959608"/>
          </a:xfrm>
          <a:prstGeom prst="rect">
            <a:avLst/>
          </a:prstGeom>
        </p:spPr>
      </p:pic>
      <p:sp>
        <p:nvSpPr>
          <p:cNvPr id="14" name="سهم لأعلى 13"/>
          <p:cNvSpPr/>
          <p:nvPr/>
        </p:nvSpPr>
        <p:spPr>
          <a:xfrm>
            <a:off x="1643042" y="4143380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5" name="سهم لأعلى 14"/>
          <p:cNvSpPr/>
          <p:nvPr/>
        </p:nvSpPr>
        <p:spPr>
          <a:xfrm>
            <a:off x="2357422" y="4143380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8" name="مربع نص 17"/>
          <p:cNvSpPr txBox="1"/>
          <p:nvPr/>
        </p:nvSpPr>
        <p:spPr>
          <a:xfrm>
            <a:off x="5643570" y="2857496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الشكل 2 - 4</a:t>
            </a:r>
          </a:p>
        </p:txBody>
      </p:sp>
      <p:sp>
        <p:nvSpPr>
          <p:cNvPr id="20" name="مربع نص 19"/>
          <p:cNvSpPr txBox="1"/>
          <p:nvPr/>
        </p:nvSpPr>
        <p:spPr>
          <a:xfrm>
            <a:off x="1071538" y="5143512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الشكل 2 - 5</a:t>
            </a:r>
          </a:p>
        </p:txBody>
      </p:sp>
      <p:sp>
        <p:nvSpPr>
          <p:cNvPr id="23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19</a:t>
            </a:fld>
            <a:endParaRPr lang="ar-SY" dirty="0"/>
          </a:p>
        </p:txBody>
      </p:sp>
      <p:sp>
        <p:nvSpPr>
          <p:cNvPr id="25" name="عنصر نائب للتاريخ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28" name="عنصر نائب للتذييل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مستطيل 30"/>
          <p:cNvSpPr/>
          <p:nvPr/>
        </p:nvSpPr>
        <p:spPr>
          <a:xfrm>
            <a:off x="571472" y="3714752"/>
            <a:ext cx="5143536" cy="57150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64999">
                <a:srgbClr val="F0EBD5"/>
              </a:gs>
              <a:gs pos="100000">
                <a:srgbClr val="D1C39F"/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30" name="مستطيل 29"/>
          <p:cNvSpPr/>
          <p:nvPr/>
        </p:nvSpPr>
        <p:spPr>
          <a:xfrm>
            <a:off x="571472" y="2786058"/>
            <a:ext cx="5143536" cy="57150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64999">
                <a:srgbClr val="F0EBD5"/>
              </a:gs>
              <a:gs pos="100000">
                <a:srgbClr val="D1C39F"/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9" name="مستطيل 28"/>
          <p:cNvSpPr/>
          <p:nvPr/>
        </p:nvSpPr>
        <p:spPr>
          <a:xfrm>
            <a:off x="6500826" y="3643314"/>
            <a:ext cx="2143140" cy="57150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64999">
                <a:srgbClr val="F0EBD5"/>
              </a:gs>
              <a:gs pos="100000">
                <a:srgbClr val="D1C39F"/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8" name="مستطيل 27"/>
          <p:cNvSpPr/>
          <p:nvPr/>
        </p:nvSpPr>
        <p:spPr>
          <a:xfrm>
            <a:off x="6500826" y="2786058"/>
            <a:ext cx="2143140" cy="57150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64999">
                <a:srgbClr val="F0EBD5"/>
              </a:gs>
              <a:gs pos="100000">
                <a:srgbClr val="D1C39F"/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" name="مربع نص 1"/>
          <p:cNvSpPr txBox="1"/>
          <p:nvPr/>
        </p:nvSpPr>
        <p:spPr>
          <a:xfrm>
            <a:off x="4286248" y="0"/>
            <a:ext cx="45720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1. مقدمة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357158" y="428604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تعريف: </a:t>
            </a:r>
            <a:r>
              <a:rPr lang="ar-SY" sz="2800" b="1" dirty="0">
                <a:cs typeface="Simplified Arabic" pitchFamily="2" charset="-78"/>
              </a:rPr>
              <a:t>هي دارة تتغذى من منبع مستمر وتعطي على خرجها إشارة متناوبة ناتجة عن تعديل الوصل بين الدخل والخرج بطريقة دورية.</a:t>
            </a:r>
          </a:p>
        </p:txBody>
      </p:sp>
      <p:sp>
        <p:nvSpPr>
          <p:cNvPr id="20" name="مربع نص 19"/>
          <p:cNvSpPr txBox="1"/>
          <p:nvPr/>
        </p:nvSpPr>
        <p:spPr>
          <a:xfrm>
            <a:off x="6643702" y="2857496"/>
            <a:ext cx="178595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chemeClr val="accent1">
                    <a:lumMod val="50000"/>
                  </a:schemeClr>
                </a:solidFill>
                <a:cs typeface="Simplified Arabic" pitchFamily="2" charset="-78"/>
              </a:rPr>
              <a:t>القالبة التابعة</a:t>
            </a:r>
          </a:p>
        </p:txBody>
      </p:sp>
      <p:sp>
        <p:nvSpPr>
          <p:cNvPr id="24" name="مربع نص 23"/>
          <p:cNvSpPr txBox="1"/>
          <p:nvPr/>
        </p:nvSpPr>
        <p:spPr>
          <a:xfrm>
            <a:off x="428596" y="2857496"/>
            <a:ext cx="535785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chemeClr val="accent1">
                    <a:lumMod val="50000"/>
                  </a:schemeClr>
                </a:solidFill>
                <a:cs typeface="Simplified Arabic" pitchFamily="2" charset="-78"/>
              </a:rPr>
              <a:t>تردد الخرج = تردد شبكة الجهد المتناوب</a:t>
            </a:r>
          </a:p>
        </p:txBody>
      </p:sp>
      <p:sp>
        <p:nvSpPr>
          <p:cNvPr id="25" name="مربع نص 24"/>
          <p:cNvSpPr txBox="1"/>
          <p:nvPr/>
        </p:nvSpPr>
        <p:spPr>
          <a:xfrm>
            <a:off x="6500826" y="3714752"/>
            <a:ext cx="21431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chemeClr val="accent1">
                    <a:lumMod val="50000"/>
                  </a:schemeClr>
                </a:solidFill>
                <a:cs typeface="Simplified Arabic" pitchFamily="2" charset="-78"/>
              </a:rPr>
              <a:t>القالبة المستقلة</a:t>
            </a:r>
          </a:p>
        </p:txBody>
      </p:sp>
      <p:sp>
        <p:nvSpPr>
          <p:cNvPr id="27" name="مربع نص 26"/>
          <p:cNvSpPr txBox="1"/>
          <p:nvPr/>
        </p:nvSpPr>
        <p:spPr>
          <a:xfrm>
            <a:off x="428596" y="3714752"/>
            <a:ext cx="535785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chemeClr val="accent1">
                    <a:lumMod val="50000"/>
                  </a:schemeClr>
                </a:solidFill>
                <a:cs typeface="Simplified Arabic" pitchFamily="2" charset="-78"/>
              </a:rPr>
              <a:t>تردد الخرج = تردد الفصل والوصل</a:t>
            </a:r>
          </a:p>
        </p:txBody>
      </p:sp>
      <p:sp>
        <p:nvSpPr>
          <p:cNvPr id="32" name="سهم إلى اليسار 31"/>
          <p:cNvSpPr/>
          <p:nvPr/>
        </p:nvSpPr>
        <p:spPr>
          <a:xfrm>
            <a:off x="5857884" y="2928934"/>
            <a:ext cx="500066" cy="285752"/>
          </a:xfrm>
          <a:prstGeom prst="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33" name="سهم إلى اليسار 32"/>
          <p:cNvSpPr/>
          <p:nvPr/>
        </p:nvSpPr>
        <p:spPr>
          <a:xfrm>
            <a:off x="5857884" y="3857628"/>
            <a:ext cx="500066" cy="285752"/>
          </a:xfrm>
          <a:prstGeom prst="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6" name="مربع نص 25"/>
          <p:cNvSpPr txBox="1"/>
          <p:nvPr/>
        </p:nvSpPr>
        <p:spPr>
          <a:xfrm>
            <a:off x="6143636" y="1905648"/>
            <a:ext cx="2643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مقارنة:</a:t>
            </a:r>
          </a:p>
        </p:txBody>
      </p:sp>
      <p:sp>
        <p:nvSpPr>
          <p:cNvPr id="38" name="عنصر نائب لرقم الشريحة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</a:t>
            </a:fld>
            <a:endParaRPr lang="ar-SY" dirty="0"/>
          </a:p>
        </p:txBody>
      </p:sp>
      <p:sp>
        <p:nvSpPr>
          <p:cNvPr id="39" name="عنصر نائب للتاريخ 3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46" name="عنصر نائب للتذييل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9" grpId="0" animBg="1"/>
      <p:bldP spid="28" grpId="0" animBg="1"/>
      <p:bldP spid="20" grpId="0"/>
      <p:bldP spid="24" grpId="0"/>
      <p:bldP spid="25" grpId="0"/>
      <p:bldP spid="27" grpId="0"/>
      <p:bldP spid="32" grpId="0" animBg="1"/>
      <p:bldP spid="33" grpId="0" animBg="1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مربع نص 30"/>
          <p:cNvSpPr txBox="1"/>
          <p:nvPr/>
        </p:nvSpPr>
        <p:spPr>
          <a:xfrm>
            <a:off x="5429256" y="-71462"/>
            <a:ext cx="335758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– حالة حمل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أومي</a:t>
            </a: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 صرف</a:t>
            </a:r>
          </a:p>
        </p:txBody>
      </p:sp>
      <p:pic>
        <p:nvPicPr>
          <p:cNvPr id="16" name="صورة 15" descr="power2_fig2_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224" y="1500174"/>
            <a:ext cx="3102864" cy="2959608"/>
          </a:xfrm>
          <a:prstGeom prst="rect">
            <a:avLst/>
          </a:prstGeom>
        </p:spPr>
      </p:pic>
      <p:sp>
        <p:nvSpPr>
          <p:cNvPr id="17" name="مربع نص 16"/>
          <p:cNvSpPr txBox="1"/>
          <p:nvPr/>
        </p:nvSpPr>
        <p:spPr>
          <a:xfrm>
            <a:off x="3000364" y="285728"/>
            <a:ext cx="578647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الأعظمية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للجهد على المفتاح الالكتروني</a:t>
            </a:r>
          </a:p>
        </p:txBody>
      </p:sp>
      <p:graphicFrame>
        <p:nvGraphicFramePr>
          <p:cNvPr id="20" name="Object 3"/>
          <p:cNvGraphicFramePr>
            <a:graphicFrameLocks noChangeAspect="1"/>
          </p:cNvGraphicFramePr>
          <p:nvPr/>
        </p:nvGraphicFramePr>
        <p:xfrm>
          <a:off x="6367463" y="1000125"/>
          <a:ext cx="12176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41" name="Equation" r:id="rId4" imgW="609480" imgH="228600" progId="Equation.DSMT4">
                  <p:embed/>
                </p:oleObj>
              </mc:Choice>
              <mc:Fallback>
                <p:oleObj name="Equation" r:id="rId4" imgW="609480" imgH="2286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7463" y="1000125"/>
                        <a:ext cx="1217612" cy="4572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مربع نص 20"/>
          <p:cNvSpPr txBox="1"/>
          <p:nvPr/>
        </p:nvSpPr>
        <p:spPr>
          <a:xfrm>
            <a:off x="4500562" y="1571612"/>
            <a:ext cx="428628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الخرج</a:t>
            </a:r>
          </a:p>
        </p:txBody>
      </p:sp>
      <p:graphicFrame>
        <p:nvGraphicFramePr>
          <p:cNvPr id="22" name="Object 3"/>
          <p:cNvGraphicFramePr>
            <a:graphicFrameLocks noChangeAspect="1"/>
          </p:cNvGraphicFramePr>
          <p:nvPr/>
        </p:nvGraphicFramePr>
        <p:xfrm>
          <a:off x="6252394" y="2214563"/>
          <a:ext cx="1447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42" name="Equation" r:id="rId6" imgW="723600" imgH="228600" progId="Equation.DSMT4">
                  <p:embed/>
                </p:oleObj>
              </mc:Choice>
              <mc:Fallback>
                <p:oleObj name="Equation" r:id="rId6" imgW="72360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2394" y="2214563"/>
                        <a:ext cx="1447800" cy="4572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مربع نص 22"/>
          <p:cNvSpPr txBox="1"/>
          <p:nvPr/>
        </p:nvSpPr>
        <p:spPr>
          <a:xfrm>
            <a:off x="4929190" y="2786058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الفعالة لجهد الخرج</a:t>
            </a:r>
          </a:p>
        </p:txBody>
      </p:sp>
      <p:graphicFrame>
        <p:nvGraphicFramePr>
          <p:cNvPr id="214027" name="Object 11"/>
          <p:cNvGraphicFramePr>
            <a:graphicFrameLocks noChangeAspect="1"/>
          </p:cNvGraphicFramePr>
          <p:nvPr/>
        </p:nvGraphicFramePr>
        <p:xfrm>
          <a:off x="5640388" y="3311525"/>
          <a:ext cx="2671762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43" name="Equation" r:id="rId8" imgW="1333440" imgH="457200" progId="Equation.DSMT4">
                  <p:embed/>
                </p:oleObj>
              </mc:Choice>
              <mc:Fallback>
                <p:oleObj name="Equation" r:id="rId8" imgW="1333440" imgH="4572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0388" y="3311525"/>
                        <a:ext cx="2671762" cy="917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28" name="Object 12"/>
          <p:cNvGraphicFramePr>
            <a:graphicFrameLocks noChangeAspect="1"/>
          </p:cNvGraphicFramePr>
          <p:nvPr/>
        </p:nvGraphicFramePr>
        <p:xfrm>
          <a:off x="6278563" y="4500563"/>
          <a:ext cx="1397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44" name="Equation" r:id="rId10" imgW="698400" imgH="228600" progId="Equation.DSMT4">
                  <p:embed/>
                </p:oleObj>
              </mc:Choice>
              <mc:Fallback>
                <p:oleObj name="Equation" r:id="rId10" imgW="698400" imgH="2286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8563" y="4500563"/>
                        <a:ext cx="1397000" cy="4572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مربع نص 25"/>
          <p:cNvSpPr txBox="1"/>
          <p:nvPr/>
        </p:nvSpPr>
        <p:spPr>
          <a:xfrm>
            <a:off x="1500166" y="4600526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الشكل 2 - 5</a:t>
            </a:r>
          </a:p>
        </p:txBody>
      </p:sp>
      <p:sp>
        <p:nvSpPr>
          <p:cNvPr id="12" name="عنصر نائب لرقم الشريحة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20</a:t>
            </a:fld>
            <a:endParaRPr lang="ar-SY" dirty="0"/>
          </a:p>
        </p:txBody>
      </p:sp>
      <p:sp>
        <p:nvSpPr>
          <p:cNvPr id="13" name="عنصر نائب للتاريخ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4" name="عنصر نائب للتذييل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4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4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4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4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3179763" y="857250"/>
          <a:ext cx="34798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7" name="Equation" r:id="rId3" imgW="1739880" imgH="444240" progId="Equation.DSMT4">
                  <p:embed/>
                </p:oleObj>
              </mc:Choice>
              <mc:Fallback>
                <p:oleObj name="Equation" r:id="rId3" imgW="173988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9763" y="857250"/>
                        <a:ext cx="3479800" cy="8890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786314" y="1762772"/>
            <a:ext cx="40005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الفعالة للمركبة الأساسية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3429000" y="2189163"/>
          <a:ext cx="279558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8" name="Equation" r:id="rId5" imgW="1396800" imgH="444240" progId="Equation.DSMT4">
                  <p:embed/>
                </p:oleObj>
              </mc:Choice>
              <mc:Fallback>
                <p:oleObj name="Equation" r:id="rId5" imgW="1396800" imgH="4442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189163"/>
                        <a:ext cx="2795588" cy="8890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جدول 26"/>
          <p:cNvGraphicFramePr>
            <a:graphicFrameLocks noGrp="1"/>
          </p:cNvGraphicFramePr>
          <p:nvPr/>
        </p:nvGraphicFramePr>
        <p:xfrm>
          <a:off x="1857356" y="3143248"/>
          <a:ext cx="5786478" cy="2571770"/>
        </p:xfrm>
        <a:graphic>
          <a:graphicData uri="http://schemas.openxmlformats.org/drawingml/2006/table">
            <a:tbl>
              <a:tblPr rtl="1" firstRow="1" bandRow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928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4">
                <a:tc>
                  <a:txBody>
                    <a:bodyPr/>
                    <a:lstStyle/>
                    <a:p>
                      <a:pPr algn="ctr" rtl="1"/>
                      <a:r>
                        <a:rPr lang="ar-SY" sz="2400" dirty="0"/>
                        <a:t>التوافقية</a:t>
                      </a:r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Y" sz="2400" dirty="0"/>
                        <a:t>القيمة الفعالة</a:t>
                      </a:r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Y" sz="2400" dirty="0"/>
                        <a:t>النسبة</a:t>
                      </a:r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4"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ar-SY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i="1" dirty="0">
                          <a:solidFill>
                            <a:srgbClr val="FF0000"/>
                          </a:solidFill>
                        </a:rPr>
                        <a:t>0.9 U</a:t>
                      </a:r>
                      <a:r>
                        <a:rPr lang="en-US" sz="2400" b="1" i="1" baseline="-25000" dirty="0">
                          <a:solidFill>
                            <a:srgbClr val="FF0000"/>
                          </a:solidFill>
                        </a:rPr>
                        <a:t>s</a:t>
                      </a:r>
                      <a:endParaRPr lang="ar-SY" sz="2400" b="1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100 %</a:t>
                      </a:r>
                      <a:endParaRPr lang="ar-SY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4"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ar-SY" sz="24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i="1" dirty="0">
                          <a:solidFill>
                            <a:srgbClr val="0070C0"/>
                          </a:solidFill>
                        </a:rPr>
                        <a:t>0.3 U</a:t>
                      </a:r>
                      <a:r>
                        <a:rPr lang="en-US" sz="2400" b="1" i="1" baseline="-25000" dirty="0">
                          <a:solidFill>
                            <a:srgbClr val="0070C0"/>
                          </a:solidFill>
                        </a:rPr>
                        <a:t>s</a:t>
                      </a:r>
                      <a:endParaRPr lang="ar-SY" sz="2400" b="1" i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33 %</a:t>
                      </a:r>
                      <a:endParaRPr lang="ar-SY" sz="24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4"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ar-SY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1" dirty="0">
                          <a:solidFill>
                            <a:srgbClr val="00B050"/>
                          </a:solidFill>
                        </a:rPr>
                        <a:t>0.18 U</a:t>
                      </a:r>
                      <a:r>
                        <a:rPr lang="en-US" sz="2400" b="1" i="1" baseline="-25000" dirty="0">
                          <a:solidFill>
                            <a:srgbClr val="00B050"/>
                          </a:solidFill>
                        </a:rPr>
                        <a:t>s</a:t>
                      </a:r>
                      <a:endParaRPr lang="ar-SY" sz="2400" b="1" i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20 %</a:t>
                      </a:r>
                      <a:endParaRPr lang="ar-SY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4"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/>
                        <a:t>7</a:t>
                      </a:r>
                      <a:endParaRPr lang="ar-SY" sz="2400" b="1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1" dirty="0"/>
                        <a:t>0.13 U</a:t>
                      </a:r>
                      <a:r>
                        <a:rPr lang="en-US" sz="2400" b="1" i="1" baseline="-25000" dirty="0"/>
                        <a:t>s</a:t>
                      </a:r>
                      <a:endParaRPr lang="ar-SY" sz="2400" b="1" i="1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/>
                        <a:t>14 %</a:t>
                      </a:r>
                      <a:endParaRPr lang="ar-SY" sz="2400" b="1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" name="مربع نص 28"/>
          <p:cNvSpPr txBox="1"/>
          <p:nvPr/>
        </p:nvSpPr>
        <p:spPr>
          <a:xfrm>
            <a:off x="642910" y="5906176"/>
            <a:ext cx="7858180" cy="52322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5000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0"/>
          </a:gradFill>
          <a:ln w="25400">
            <a:solidFill>
              <a:srgbClr val="0070C0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تستخدم مرشحات لإزالة التوافقيات الأكبر من التوافقية الأساسية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1071538" y="357166"/>
            <a:ext cx="771530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منشور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فورييه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(التوافقيات الموجودة ضمن إشارة جهد الخرج) :</a:t>
            </a:r>
          </a:p>
        </p:txBody>
      </p:sp>
      <p:sp>
        <p:nvSpPr>
          <p:cNvPr id="18" name="مربع نص 17"/>
          <p:cNvSpPr txBox="1"/>
          <p:nvPr/>
        </p:nvSpPr>
        <p:spPr>
          <a:xfrm>
            <a:off x="5429256" y="-71462"/>
            <a:ext cx="335758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– حالة حمل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أومي</a:t>
            </a: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 صرف</a:t>
            </a:r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21</a:t>
            </a:fld>
            <a:endParaRPr lang="ar-SY" dirty="0"/>
          </a:p>
        </p:txBody>
      </p:sp>
      <p:sp>
        <p:nvSpPr>
          <p:cNvPr id="12" name="عنصر نائب للتاريخ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3" name="عنصر نائب للتذييل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مستطيل 45"/>
          <p:cNvSpPr/>
          <p:nvPr/>
        </p:nvSpPr>
        <p:spPr>
          <a:xfrm>
            <a:off x="214282" y="3214686"/>
            <a:ext cx="3857652" cy="3286148"/>
          </a:xfrm>
          <a:prstGeom prst="rect">
            <a:avLst/>
          </a:prstGeom>
          <a:gradFill>
            <a:gsLst>
              <a:gs pos="0">
                <a:srgbClr val="FFFF99"/>
              </a:gs>
              <a:gs pos="100000">
                <a:srgbClr val="FFFFFF"/>
              </a:gs>
            </a:gsLst>
            <a:lin ang="5400000" scaled="0"/>
          </a:gra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graphicFrame>
        <p:nvGraphicFramePr>
          <p:cNvPr id="165892" name="Object 4"/>
          <p:cNvGraphicFramePr>
            <a:graphicFrameLocks noChangeAspect="1"/>
          </p:cNvGraphicFramePr>
          <p:nvPr/>
        </p:nvGraphicFramePr>
        <p:xfrm>
          <a:off x="3376630" y="2486658"/>
          <a:ext cx="252412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53" name="Equation" r:id="rId3" imgW="139680" imgH="164880" progId="Equation.DSMT4">
                  <p:embed/>
                </p:oleObj>
              </mc:Choice>
              <mc:Fallback>
                <p:oleObj name="Equation" r:id="rId3" imgW="139680" imgH="1648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6630" y="2486658"/>
                        <a:ext cx="252412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2090746" y="2486658"/>
          <a:ext cx="298450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54" name="Equation" r:id="rId5" imgW="164880" imgH="393480" progId="Equation.DSMT4">
                  <p:embed/>
                </p:oleObj>
              </mc:Choice>
              <mc:Fallback>
                <p:oleObj name="Equation" r:id="rId5" imgW="164880" imgH="393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0746" y="2486658"/>
                        <a:ext cx="298450" cy="712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مربع نص 10"/>
          <p:cNvSpPr txBox="1"/>
          <p:nvPr/>
        </p:nvSpPr>
        <p:spPr>
          <a:xfrm>
            <a:off x="161920" y="514912"/>
            <a:ext cx="92869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err="1">
                <a:sym typeface="Symbol"/>
              </a:rPr>
              <a:t>v</a:t>
            </a:r>
            <a:r>
              <a:rPr lang="en-US" sz="2000" baseline="-25000" dirty="0" err="1">
                <a:sym typeface="Symbol"/>
              </a:rPr>
              <a:t>L</a:t>
            </a:r>
            <a:r>
              <a:rPr lang="en-US" sz="2000" dirty="0" err="1">
                <a:sym typeface="Symbol"/>
              </a:rPr>
              <a:t>,i</a:t>
            </a:r>
            <a:r>
              <a:rPr lang="en-US" sz="2000" baseline="-25000" dirty="0" err="1">
                <a:sym typeface="Symbol"/>
              </a:rPr>
              <a:t>L</a:t>
            </a:r>
            <a:endParaRPr lang="ar-SY" sz="2000" dirty="0"/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590548" y="1059491"/>
          <a:ext cx="3905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55" name="Equation" r:id="rId7" imgW="215640" imgH="228600" progId="Equation.DSMT4">
                  <p:embed/>
                </p:oleObj>
              </mc:Choice>
              <mc:Fallback>
                <p:oleObj name="Equation" r:id="rId7" imgW="215640" imgH="2286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48" y="1059491"/>
                        <a:ext cx="390525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376234" y="2059623"/>
          <a:ext cx="550862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56" name="Equation" r:id="rId9" imgW="304560" imgH="228600" progId="Equation.DSMT4">
                  <p:embed/>
                </p:oleObj>
              </mc:Choice>
              <mc:Fallback>
                <p:oleObj name="Equation" r:id="rId9" imgW="30456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4" y="2059623"/>
                        <a:ext cx="550862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5899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47738" y="916615"/>
            <a:ext cx="369570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1010884" y="285728"/>
          <a:ext cx="38735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57" name="Equation" r:id="rId12" imgW="215640" imgH="457200" progId="Equation.DSMT4">
                  <p:embed/>
                </p:oleObj>
              </mc:Choice>
              <mc:Fallback>
                <p:oleObj name="Equation" r:id="rId12" imgW="215640" imgH="4572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884" y="285728"/>
                        <a:ext cx="387350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/>
        </p:nvGraphicFramePr>
        <p:xfrm>
          <a:off x="1619250" y="285728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58" name="Equation" r:id="rId14" imgW="177480" imgH="457200" progId="Equation.DSMT4">
                  <p:embed/>
                </p:oleObj>
              </mc:Choice>
              <mc:Fallback>
                <p:oleObj name="Equation" r:id="rId14" imgW="177480" imgH="4572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85728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/>
        </p:nvGraphicFramePr>
        <p:xfrm>
          <a:off x="2246644" y="306433"/>
          <a:ext cx="38735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59" name="Equation" r:id="rId16" imgW="215640" imgH="457200" progId="Equation.DSMT4">
                  <p:embed/>
                </p:oleObj>
              </mc:Choice>
              <mc:Fallback>
                <p:oleObj name="Equation" r:id="rId16" imgW="215640" imgH="4572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6644" y="306433"/>
                        <a:ext cx="387350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/>
        </p:nvGraphicFramePr>
        <p:xfrm>
          <a:off x="2876550" y="320081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60" name="Equation" r:id="rId18" imgW="177480" imgH="457200" progId="Equation.DSMT4">
                  <p:embed/>
                </p:oleObj>
              </mc:Choice>
              <mc:Fallback>
                <p:oleObj name="Equation" r:id="rId18" imgW="177480" imgH="4572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6550" y="320081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04" name="Object 16"/>
          <p:cNvGraphicFramePr>
            <a:graphicFrameLocks noChangeAspect="1"/>
          </p:cNvGraphicFramePr>
          <p:nvPr/>
        </p:nvGraphicFramePr>
        <p:xfrm>
          <a:off x="222250" y="3857625"/>
          <a:ext cx="3871913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61" name="Equation" r:id="rId20" imgW="1930320" imgH="482400" progId="Equation.DSMT4">
                  <p:embed/>
                </p:oleObj>
              </mc:Choice>
              <mc:Fallback>
                <p:oleObj name="Equation" r:id="rId20" imgW="1930320" imgH="48240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" y="3857625"/>
                        <a:ext cx="3871913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6"/>
          <p:cNvGraphicFramePr>
            <a:graphicFrameLocks noChangeAspect="1"/>
          </p:cNvGraphicFramePr>
          <p:nvPr/>
        </p:nvGraphicFramePr>
        <p:xfrm>
          <a:off x="617538" y="5000625"/>
          <a:ext cx="2771775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62" name="Equation" r:id="rId22" imgW="1384200" imgH="622080" progId="Equation.DSMT4">
                  <p:embed/>
                </p:oleObj>
              </mc:Choice>
              <mc:Fallback>
                <p:oleObj name="Equation" r:id="rId22" imgW="1384200" imgH="62208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538" y="5000625"/>
                        <a:ext cx="2771775" cy="1244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مربع نص 22"/>
          <p:cNvSpPr txBox="1"/>
          <p:nvPr/>
        </p:nvSpPr>
        <p:spPr>
          <a:xfrm>
            <a:off x="-71470" y="2600262"/>
            <a:ext cx="14287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الشكل 2 - 6</a:t>
            </a:r>
          </a:p>
        </p:txBody>
      </p:sp>
      <p:sp>
        <p:nvSpPr>
          <p:cNvPr id="24" name="مربع نص 23"/>
          <p:cNvSpPr txBox="1"/>
          <p:nvPr/>
        </p:nvSpPr>
        <p:spPr>
          <a:xfrm>
            <a:off x="4857752" y="-71462"/>
            <a:ext cx="392909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– حالة حمل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أومي</a:t>
            </a: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 تحريضي</a:t>
            </a:r>
          </a:p>
        </p:txBody>
      </p:sp>
      <p:sp>
        <p:nvSpPr>
          <p:cNvPr id="25" name="سهم لأعلى 24"/>
          <p:cNvSpPr/>
          <p:nvPr/>
        </p:nvSpPr>
        <p:spPr>
          <a:xfrm>
            <a:off x="1785918" y="2214554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6" name="سهم لأعلى 25"/>
          <p:cNvSpPr/>
          <p:nvPr/>
        </p:nvSpPr>
        <p:spPr>
          <a:xfrm>
            <a:off x="2357422" y="2214554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7" name="سهم لأعلى 26"/>
          <p:cNvSpPr/>
          <p:nvPr/>
        </p:nvSpPr>
        <p:spPr>
          <a:xfrm>
            <a:off x="2928926" y="2214554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8" name="سهم لأعلى 27"/>
          <p:cNvSpPr/>
          <p:nvPr/>
        </p:nvSpPr>
        <p:spPr>
          <a:xfrm>
            <a:off x="3643306" y="2214554"/>
            <a:ext cx="142876" cy="64294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graphicFrame>
        <p:nvGraphicFramePr>
          <p:cNvPr id="29" name="Object 4"/>
          <p:cNvGraphicFramePr>
            <a:graphicFrameLocks noChangeAspect="1"/>
          </p:cNvGraphicFramePr>
          <p:nvPr/>
        </p:nvGraphicFramePr>
        <p:xfrm>
          <a:off x="3500430" y="306433"/>
          <a:ext cx="38735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63" name="Equation" r:id="rId24" imgW="215640" imgH="457200" progId="Equation.DSMT4">
                  <p:embed/>
                </p:oleObj>
              </mc:Choice>
              <mc:Fallback>
                <p:oleObj name="Equation" r:id="rId24" imgW="215640" imgH="4572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0" y="306433"/>
                        <a:ext cx="387350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0"/>
          <p:cNvGraphicFramePr>
            <a:graphicFrameLocks noChangeAspect="1"/>
          </p:cNvGraphicFramePr>
          <p:nvPr/>
        </p:nvGraphicFramePr>
        <p:xfrm>
          <a:off x="4084638" y="3092450"/>
          <a:ext cx="477202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64" name="Equation" r:id="rId26" imgW="2400120" imgH="228600" progId="Equation.DSMT4">
                  <p:embed/>
                </p:oleObj>
              </mc:Choice>
              <mc:Fallback>
                <p:oleObj name="Equation" r:id="rId26" imgW="2400120" imgH="228600" progId="Equation.DSMT4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4638" y="3092450"/>
                        <a:ext cx="4772025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مربع نص 30"/>
          <p:cNvSpPr txBox="1"/>
          <p:nvPr/>
        </p:nvSpPr>
        <p:spPr>
          <a:xfrm>
            <a:off x="3786182" y="2477152"/>
            <a:ext cx="507209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700" b="1" dirty="0">
                <a:cs typeface="Simplified Arabic" pitchFamily="2" charset="-78"/>
              </a:rPr>
              <a:t>t=T/2</a:t>
            </a:r>
            <a:r>
              <a:rPr lang="ar-SY" sz="2700" b="1" dirty="0">
                <a:cs typeface="Simplified Arabic" pitchFamily="2" charset="-78"/>
              </a:rPr>
              <a:t> : </a:t>
            </a:r>
            <a:r>
              <a:rPr lang="en-US" sz="2700" b="1" dirty="0">
                <a:cs typeface="Simplified Arabic" pitchFamily="2" charset="-78"/>
              </a:rPr>
              <a:t>T</a:t>
            </a:r>
            <a:r>
              <a:rPr lang="en-US" sz="2700" b="1" baseline="-25000" dirty="0">
                <a:cs typeface="Simplified Arabic" pitchFamily="2" charset="-78"/>
              </a:rPr>
              <a:t>1,2</a:t>
            </a:r>
            <a:r>
              <a:rPr lang="en-US" sz="2700" b="1" dirty="0">
                <a:cs typeface="Simplified Arabic" pitchFamily="2" charset="-78"/>
              </a:rPr>
              <a:t>(off) T</a:t>
            </a:r>
            <a:r>
              <a:rPr lang="en-US" sz="2700" b="1" baseline="-25000" dirty="0">
                <a:cs typeface="Simplified Arabic" pitchFamily="2" charset="-78"/>
              </a:rPr>
              <a:t>3,4</a:t>
            </a:r>
            <a:r>
              <a:rPr lang="en-US" sz="2700" b="1" dirty="0">
                <a:cs typeface="Simplified Arabic" pitchFamily="2" charset="-78"/>
              </a:rPr>
              <a:t>(on)</a:t>
            </a:r>
            <a:endParaRPr lang="ar-SY" sz="2700" b="1" dirty="0">
              <a:cs typeface="Simplified Arabic" pitchFamily="2" charset="-78"/>
            </a:endParaRPr>
          </a:p>
        </p:txBody>
      </p:sp>
      <p:sp>
        <p:nvSpPr>
          <p:cNvPr id="32" name="مربع نص 31"/>
          <p:cNvSpPr txBox="1"/>
          <p:nvPr/>
        </p:nvSpPr>
        <p:spPr>
          <a:xfrm>
            <a:off x="7072330" y="3571876"/>
            <a:ext cx="171451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err="1">
                <a:cs typeface="Simplified Arabic" pitchFamily="2" charset="-78"/>
              </a:rPr>
              <a:t>i</a:t>
            </a:r>
            <a:r>
              <a:rPr lang="en-US" sz="2800" b="1" baseline="-25000" dirty="0" err="1">
                <a:cs typeface="Simplified Arabic" pitchFamily="2" charset="-78"/>
              </a:rPr>
              <a:t>L</a:t>
            </a:r>
            <a:r>
              <a:rPr lang="en-US" sz="2800" b="1" dirty="0">
                <a:cs typeface="Simplified Arabic" pitchFamily="2" charset="-78"/>
              </a:rPr>
              <a:t> &lt; 0</a:t>
            </a:r>
            <a:r>
              <a:rPr lang="ar-SY" sz="2800" b="1" dirty="0">
                <a:cs typeface="Simplified Arabic" pitchFamily="2" charset="-78"/>
              </a:rPr>
              <a:t> :</a:t>
            </a:r>
          </a:p>
        </p:txBody>
      </p:sp>
      <p:graphicFrame>
        <p:nvGraphicFramePr>
          <p:cNvPr id="33" name="Object 10"/>
          <p:cNvGraphicFramePr>
            <a:graphicFrameLocks noChangeAspect="1"/>
          </p:cNvGraphicFramePr>
          <p:nvPr/>
        </p:nvGraphicFramePr>
        <p:xfrm>
          <a:off x="4552950" y="4092575"/>
          <a:ext cx="426720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65" name="Equation" r:id="rId28" imgW="2145960" imgH="228600" progId="Equation.DSMT4">
                  <p:embed/>
                </p:oleObj>
              </mc:Choice>
              <mc:Fallback>
                <p:oleObj name="Equation" r:id="rId28" imgW="2145960" imgH="228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950" y="4092575"/>
                        <a:ext cx="4267200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مربع نص 33"/>
          <p:cNvSpPr txBox="1"/>
          <p:nvPr/>
        </p:nvSpPr>
        <p:spPr>
          <a:xfrm>
            <a:off x="4286248" y="4643446"/>
            <a:ext cx="45720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>
                <a:cs typeface="Simplified Arabic" pitchFamily="2" charset="-78"/>
              </a:rPr>
              <a:t>t=T</a:t>
            </a:r>
            <a:r>
              <a:rPr lang="ar-SY" sz="2800" b="1" dirty="0">
                <a:cs typeface="Simplified Arabic" pitchFamily="2" charset="-78"/>
              </a:rPr>
              <a:t> : </a:t>
            </a:r>
            <a:r>
              <a:rPr lang="en-US" sz="2800" b="1" dirty="0">
                <a:cs typeface="Simplified Arabic" pitchFamily="2" charset="-78"/>
              </a:rPr>
              <a:t>T</a:t>
            </a:r>
            <a:r>
              <a:rPr lang="en-US" sz="2800" b="1" baseline="-25000" dirty="0">
                <a:cs typeface="Simplified Arabic" pitchFamily="2" charset="-78"/>
              </a:rPr>
              <a:t>1,2</a:t>
            </a:r>
            <a:r>
              <a:rPr lang="en-US" sz="2800" b="1" dirty="0">
                <a:cs typeface="Simplified Arabic" pitchFamily="2" charset="-78"/>
              </a:rPr>
              <a:t>(on) T</a:t>
            </a:r>
            <a:r>
              <a:rPr lang="en-US" sz="2800" b="1" baseline="-25000" dirty="0">
                <a:cs typeface="Simplified Arabic" pitchFamily="2" charset="-78"/>
              </a:rPr>
              <a:t>3,4</a:t>
            </a:r>
            <a:r>
              <a:rPr lang="en-US" sz="2800" b="1" dirty="0">
                <a:cs typeface="Simplified Arabic" pitchFamily="2" charset="-78"/>
              </a:rPr>
              <a:t>(off)</a:t>
            </a:r>
            <a:endParaRPr lang="ar-SY" sz="2800" b="1" dirty="0">
              <a:cs typeface="Simplified Arabic" pitchFamily="2" charset="-78"/>
            </a:endParaRPr>
          </a:p>
        </p:txBody>
      </p:sp>
      <p:graphicFrame>
        <p:nvGraphicFramePr>
          <p:cNvPr id="35" name="Object 10"/>
          <p:cNvGraphicFramePr>
            <a:graphicFrameLocks noChangeAspect="1"/>
          </p:cNvGraphicFramePr>
          <p:nvPr/>
        </p:nvGraphicFramePr>
        <p:xfrm>
          <a:off x="4083050" y="5307013"/>
          <a:ext cx="4748213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66" name="Equation" r:id="rId30" imgW="2387520" imgH="228600" progId="Equation.DSMT4">
                  <p:embed/>
                </p:oleObj>
              </mc:Choice>
              <mc:Fallback>
                <p:oleObj name="Equation" r:id="rId30" imgW="2387520" imgH="228600" progId="Equation.DSMT4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5307013"/>
                        <a:ext cx="4748213" cy="455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صورة 35" descr="power2_fig2_4_T12.jpg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714876" y="500042"/>
            <a:ext cx="4050792" cy="1770888"/>
          </a:xfrm>
          <a:prstGeom prst="rect">
            <a:avLst/>
          </a:prstGeom>
        </p:spPr>
      </p:pic>
      <p:pic>
        <p:nvPicPr>
          <p:cNvPr id="37" name="صورة 36" descr="power2_fig2_4_D34.jpg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714876" y="500042"/>
            <a:ext cx="4050792" cy="1770888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4233886" y="1202367"/>
            <a:ext cx="35719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>
                <a:sym typeface="Symbol"/>
              </a:rPr>
              <a:t>t</a:t>
            </a:r>
            <a:endParaRPr lang="ar-SY" sz="2000" dirty="0"/>
          </a:p>
        </p:txBody>
      </p:sp>
      <p:pic>
        <p:nvPicPr>
          <p:cNvPr id="38" name="صورة 37" descr="power2_fig2_4_T34.jpg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714876" y="500042"/>
            <a:ext cx="4050792" cy="1770888"/>
          </a:xfrm>
          <a:prstGeom prst="rect">
            <a:avLst/>
          </a:prstGeom>
        </p:spPr>
      </p:pic>
      <p:pic>
        <p:nvPicPr>
          <p:cNvPr id="39" name="صورة 38" descr="power2_fig2_4_D12.jpg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714876" y="500042"/>
            <a:ext cx="4050792" cy="1770888"/>
          </a:xfrm>
          <a:prstGeom prst="rect">
            <a:avLst/>
          </a:prstGeom>
        </p:spPr>
      </p:pic>
      <p:pic>
        <p:nvPicPr>
          <p:cNvPr id="40" name="صورة 39" descr="power2_fig2_4.jpg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714876" y="500042"/>
            <a:ext cx="4087368" cy="1770888"/>
          </a:xfrm>
          <a:prstGeom prst="rect">
            <a:avLst/>
          </a:prstGeom>
        </p:spPr>
      </p:pic>
      <p:sp>
        <p:nvSpPr>
          <p:cNvPr id="45" name="مربع نص 44"/>
          <p:cNvSpPr txBox="1"/>
          <p:nvPr/>
        </p:nvSpPr>
        <p:spPr>
          <a:xfrm>
            <a:off x="214282" y="3214686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معادلة التيار </a:t>
            </a:r>
            <a:r>
              <a:rPr lang="en-US" sz="2800" b="1" dirty="0">
                <a:solidFill>
                  <a:srgbClr val="FF0000"/>
                </a:solidFill>
                <a:cs typeface="Simplified Arabic" pitchFamily="2" charset="-78"/>
              </a:rPr>
              <a:t>0 </a:t>
            </a:r>
            <a:r>
              <a:rPr lang="en-US" sz="28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 t  T/2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grpSp>
        <p:nvGrpSpPr>
          <p:cNvPr id="54" name="مجموعة 53"/>
          <p:cNvGrpSpPr/>
          <p:nvPr/>
        </p:nvGrpSpPr>
        <p:grpSpPr>
          <a:xfrm>
            <a:off x="500034" y="2071678"/>
            <a:ext cx="2428892" cy="2280652"/>
            <a:chOff x="500034" y="2071678"/>
            <a:chExt cx="2428892" cy="2280652"/>
          </a:xfrm>
        </p:grpSpPr>
        <p:sp>
          <p:nvSpPr>
            <p:cNvPr id="48" name="مربع نص 47"/>
            <p:cNvSpPr txBox="1"/>
            <p:nvPr/>
          </p:nvSpPr>
          <p:spPr>
            <a:xfrm>
              <a:off x="500034" y="3429000"/>
              <a:ext cx="2428892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700" b="1" dirty="0">
                  <a:cs typeface="Simplified Arabic" pitchFamily="2" charset="-78"/>
                </a:rPr>
                <a:t>الحمولة تستهلك الطاقة من المنبع</a:t>
              </a:r>
            </a:p>
          </p:txBody>
        </p:sp>
        <p:cxnSp>
          <p:nvCxnSpPr>
            <p:cNvPr id="50" name="رابط كسهم مستقيم 49"/>
            <p:cNvCxnSpPr/>
            <p:nvPr/>
          </p:nvCxnSpPr>
          <p:spPr>
            <a:xfrm rot="16200000" flipV="1">
              <a:off x="1142976" y="2714620"/>
              <a:ext cx="1357322" cy="714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رابط كسهم مستقيم 50"/>
            <p:cNvCxnSpPr/>
            <p:nvPr/>
          </p:nvCxnSpPr>
          <p:spPr>
            <a:xfrm rot="5400000" flipH="1" flipV="1">
              <a:off x="1750199" y="2250273"/>
              <a:ext cx="1285884" cy="1071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مجموعة 54"/>
          <p:cNvGrpSpPr/>
          <p:nvPr/>
        </p:nvGrpSpPr>
        <p:grpSpPr>
          <a:xfrm>
            <a:off x="1142976" y="2071678"/>
            <a:ext cx="2500330" cy="2280652"/>
            <a:chOff x="428596" y="2071678"/>
            <a:chExt cx="2500330" cy="2280652"/>
          </a:xfrm>
        </p:grpSpPr>
        <p:sp>
          <p:nvSpPr>
            <p:cNvPr id="56" name="مربع نص 55"/>
            <p:cNvSpPr txBox="1"/>
            <p:nvPr/>
          </p:nvSpPr>
          <p:spPr>
            <a:xfrm>
              <a:off x="857224" y="3429000"/>
              <a:ext cx="2071702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700" b="1" dirty="0">
                  <a:cs typeface="Simplified Arabic" pitchFamily="2" charset="-78"/>
                </a:rPr>
                <a:t>الحمولة تعيد الطاقة إلى المنبع</a:t>
              </a:r>
            </a:p>
          </p:txBody>
        </p:sp>
        <p:cxnSp>
          <p:nvCxnSpPr>
            <p:cNvPr id="57" name="رابط كسهم مستقيم 56"/>
            <p:cNvCxnSpPr/>
            <p:nvPr/>
          </p:nvCxnSpPr>
          <p:spPr>
            <a:xfrm rot="16200000" flipV="1">
              <a:off x="1142976" y="2714620"/>
              <a:ext cx="1357322" cy="714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رابط كسهم مستقيم 57"/>
            <p:cNvCxnSpPr/>
            <p:nvPr/>
          </p:nvCxnSpPr>
          <p:spPr>
            <a:xfrm rot="10800000">
              <a:off x="428596" y="2071678"/>
              <a:ext cx="1428760" cy="13573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عنصر نائب لرقم الشريحة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22</a:t>
            </a:fld>
            <a:endParaRPr lang="ar-SY" dirty="0"/>
          </a:p>
        </p:txBody>
      </p:sp>
      <p:sp>
        <p:nvSpPr>
          <p:cNvPr id="44" name="عنصر نائب للتاريخ 4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47" name="عنصر نائب للتذييل 4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165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1" grpId="0"/>
      <p:bldP spid="32" grpId="0"/>
      <p:bldP spid="34" grpId="0"/>
      <p:bldP spid="4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صورة 19" descr="power2_fig2_7.jp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667086" y="285728"/>
            <a:ext cx="5833872" cy="2331720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4214810" y="-71462"/>
            <a:ext cx="442915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ج – المبدلة القالبة ثلاثية الطور :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285720" y="3071810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تتألف هذه الدارة من ستة مفاتيح الكترونية وستة </a:t>
            </a:r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ديودات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حماية مشكلةً ثلاثة قالبات مستقلة أحادية الطور نصف </a:t>
            </a:r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جسرية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. </a:t>
            </a:r>
          </a:p>
        </p:txBody>
      </p:sp>
      <p:sp>
        <p:nvSpPr>
          <p:cNvPr id="18" name="مربع نص 17"/>
          <p:cNvSpPr txBox="1"/>
          <p:nvPr/>
        </p:nvSpPr>
        <p:spPr>
          <a:xfrm>
            <a:off x="285720" y="3929066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chemeClr val="accent1">
                    <a:lumMod val="50000"/>
                  </a:schemeClr>
                </a:solidFill>
                <a:cs typeface="Simplified Arabic" pitchFamily="2" charset="-78"/>
              </a:rPr>
              <a:t> تعمل هذه القالبات بشكل متماثل لكن بإزاحة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120</a:t>
            </a:r>
            <a:r>
              <a:rPr lang="en-US" sz="2800" b="1" baseline="300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</a:t>
            </a:r>
            <a:r>
              <a:rPr lang="ar-SY" sz="28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b="1" dirty="0">
                <a:solidFill>
                  <a:schemeClr val="accent1">
                    <a:lumMod val="50000"/>
                  </a:schemeClr>
                </a:solidFill>
                <a:cs typeface="Simplified Arabic" pitchFamily="2" charset="-78"/>
                <a:sym typeface="Symbol"/>
              </a:rPr>
              <a:t>بين الواحدة والأخرى للحصول على جهد ثلاثي الطور متوازن</a:t>
            </a:r>
            <a:r>
              <a:rPr lang="ar-SY" sz="2800" b="1" dirty="0">
                <a:solidFill>
                  <a:schemeClr val="accent1">
                    <a:lumMod val="50000"/>
                  </a:schemeClr>
                </a:solidFill>
                <a:cs typeface="Simplified Arabic" pitchFamily="2" charset="-78"/>
              </a:rPr>
              <a:t>. 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285720" y="4857760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لا يمكن أن يعمل بشكل متزامن مفتاحين الكترونيين من نفس القالبة بل يجب أن يعملان بطريقة الإتمام. </a:t>
            </a:r>
          </a:p>
        </p:txBody>
      </p:sp>
      <p:sp>
        <p:nvSpPr>
          <p:cNvPr id="23" name="مربع نص 22"/>
          <p:cNvSpPr txBox="1"/>
          <p:nvPr/>
        </p:nvSpPr>
        <p:spPr>
          <a:xfrm>
            <a:off x="357158" y="5618165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chemeClr val="accent6">
                    <a:lumMod val="50000"/>
                  </a:schemeClr>
                </a:solidFill>
                <a:cs typeface="Simplified Arabic" pitchFamily="2" charset="-78"/>
              </a:rPr>
              <a:t> حسب المفتاح الالكتروني الممرر يتبدل جهد خرج القالبة أحادية الطور  في كل نصف دور بين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ar-SY" sz="2800" b="1" dirty="0">
                <a:solidFill>
                  <a:schemeClr val="accent6">
                    <a:lumMod val="50000"/>
                  </a:schemeClr>
                </a:solidFill>
                <a:cs typeface="Simplified Arabic" pitchFamily="2" charset="-78"/>
              </a:rPr>
              <a:t> و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–U</a:t>
            </a:r>
            <a:r>
              <a:rPr lang="en-US" sz="2800" b="1" baseline="-25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ar-SY" sz="2800" b="1" dirty="0">
                <a:solidFill>
                  <a:schemeClr val="accent6">
                    <a:lumMod val="50000"/>
                  </a:schemeClr>
                </a:solidFill>
                <a:cs typeface="Simplified Arabic" pitchFamily="2" charset="-78"/>
              </a:rPr>
              <a:t>.</a:t>
            </a:r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23</a:t>
            </a:fld>
            <a:endParaRPr lang="ar-SY" dirty="0"/>
          </a:p>
        </p:txBody>
      </p:sp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1" name="عنصر نائب للتذييل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صورة 19" descr="power2_fig2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7086" y="285728"/>
            <a:ext cx="5833872" cy="2331720"/>
          </a:xfrm>
          <a:prstGeom prst="rect">
            <a:avLst/>
          </a:prstGeom>
        </p:spPr>
      </p:pic>
      <p:graphicFrame>
        <p:nvGraphicFramePr>
          <p:cNvPr id="169986" name="Object 2"/>
          <p:cNvGraphicFramePr>
            <a:graphicFrameLocks noChangeAspect="1"/>
          </p:cNvGraphicFramePr>
          <p:nvPr/>
        </p:nvGraphicFramePr>
        <p:xfrm>
          <a:off x="928662" y="3500438"/>
          <a:ext cx="28686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86" name="Equation" r:id="rId4" imgW="1434960" imgH="393480" progId="Equation.DSMT4">
                  <p:embed/>
                </p:oleObj>
              </mc:Choice>
              <mc:Fallback>
                <p:oleObj name="Equation" r:id="rId4" imgW="1434960" imgH="3934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3500438"/>
                        <a:ext cx="2868612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5286380" y="3500438"/>
          <a:ext cx="31988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87" name="Equation" r:id="rId6" imgW="1600200" imgH="393480" progId="Equation.DSMT4">
                  <p:embed/>
                </p:oleObj>
              </mc:Choice>
              <mc:Fallback>
                <p:oleObj name="Equation" r:id="rId6" imgW="1600200" imgH="3934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0" y="3500438"/>
                        <a:ext cx="3198813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"/>
          <p:cNvGraphicFramePr>
            <a:graphicFrameLocks noChangeAspect="1"/>
          </p:cNvGraphicFramePr>
          <p:nvPr/>
        </p:nvGraphicFramePr>
        <p:xfrm>
          <a:off x="928662" y="4500570"/>
          <a:ext cx="29194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88" name="Equation" r:id="rId8" imgW="1460160" imgH="393480" progId="Equation.DSMT4">
                  <p:embed/>
                </p:oleObj>
              </mc:Choice>
              <mc:Fallback>
                <p:oleObj name="Equation" r:id="rId8" imgW="146016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4500570"/>
                        <a:ext cx="2919412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/>
        </p:nvGraphicFramePr>
        <p:xfrm>
          <a:off x="5286380" y="4500570"/>
          <a:ext cx="32496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89" name="Equation" r:id="rId10" imgW="1625400" imgH="393480" progId="Equation.DSMT4">
                  <p:embed/>
                </p:oleObj>
              </mc:Choice>
              <mc:Fallback>
                <p:oleObj name="Equation" r:id="rId10" imgW="1625400" imgH="39348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0" y="4500570"/>
                        <a:ext cx="3249613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928662" y="5641996"/>
          <a:ext cx="28940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90" name="Equation" r:id="rId12" imgW="1447560" imgH="393480" progId="Equation.DSMT4">
                  <p:embed/>
                </p:oleObj>
              </mc:Choice>
              <mc:Fallback>
                <p:oleObj name="Equation" r:id="rId12" imgW="1447560" imgH="39348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5641996"/>
                        <a:ext cx="2894012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"/>
          <p:cNvGraphicFramePr>
            <a:graphicFrameLocks noChangeAspect="1"/>
          </p:cNvGraphicFramePr>
          <p:nvPr/>
        </p:nvGraphicFramePr>
        <p:xfrm>
          <a:off x="5286380" y="5641996"/>
          <a:ext cx="32242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91" name="Equation" r:id="rId14" imgW="1612800" imgH="393480" progId="Equation.DSMT4">
                  <p:embed/>
                </p:oleObj>
              </mc:Choice>
              <mc:Fallback>
                <p:oleObj name="Equation" r:id="rId14" imgW="1612800" imgH="3934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0" y="5641996"/>
                        <a:ext cx="3224213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صورة 20" descr="power2_fig2_7_T1on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67086" y="285728"/>
            <a:ext cx="5833872" cy="2331720"/>
          </a:xfrm>
          <a:prstGeom prst="rect">
            <a:avLst/>
          </a:prstGeom>
        </p:spPr>
      </p:pic>
      <p:pic>
        <p:nvPicPr>
          <p:cNvPr id="22" name="صورة 21" descr="power2_fig2_7_T1off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67086" y="285728"/>
            <a:ext cx="5833872" cy="2331720"/>
          </a:xfrm>
          <a:prstGeom prst="rect">
            <a:avLst/>
          </a:prstGeom>
        </p:spPr>
      </p:pic>
      <p:sp>
        <p:nvSpPr>
          <p:cNvPr id="15" name="مربع نص 14"/>
          <p:cNvSpPr txBox="1"/>
          <p:nvPr/>
        </p:nvSpPr>
        <p:spPr>
          <a:xfrm>
            <a:off x="2428860" y="2786058"/>
            <a:ext cx="435771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جهود خرج المبدلات أحادية الطور</a:t>
            </a:r>
          </a:p>
        </p:txBody>
      </p:sp>
      <p:sp>
        <p:nvSpPr>
          <p:cNvPr id="17" name="عنصر نائب لرقم الشريحة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24</a:t>
            </a:fld>
            <a:endParaRPr lang="ar-SY" dirty="0"/>
          </a:p>
        </p:txBody>
      </p:sp>
      <p:sp>
        <p:nvSpPr>
          <p:cNvPr id="18" name="عنصر نائب للتاريخ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9" name="عنصر نائب للتذييل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9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9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69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243013" y="3900509"/>
          <a:ext cx="65754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9" name="Equation" r:id="rId3" imgW="3288960" imgH="228600" progId="Equation.DSMT4">
                  <p:embed/>
                </p:oleObj>
              </mc:Choice>
              <mc:Fallback>
                <p:oleObj name="Equation" r:id="rId3" imgW="328896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3900509"/>
                        <a:ext cx="657542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"/>
          <p:cNvGraphicFramePr>
            <a:graphicFrameLocks noChangeAspect="1"/>
          </p:cNvGraphicFramePr>
          <p:nvPr/>
        </p:nvGraphicFramePr>
        <p:xfrm>
          <a:off x="1243013" y="4543446"/>
          <a:ext cx="65008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80" name="Equation" r:id="rId5" imgW="3251160" imgH="228600" progId="Equation.DSMT4">
                  <p:embed/>
                </p:oleObj>
              </mc:Choice>
              <mc:Fallback>
                <p:oleObj name="Equation" r:id="rId5" imgW="3251160" imgH="228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4543446"/>
                        <a:ext cx="6500812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"/>
          <p:cNvGraphicFramePr>
            <a:graphicFrameLocks noChangeAspect="1"/>
          </p:cNvGraphicFramePr>
          <p:nvPr/>
        </p:nvGraphicFramePr>
        <p:xfrm>
          <a:off x="1243013" y="5186363"/>
          <a:ext cx="67786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81" name="Equation" r:id="rId7" imgW="3390840" imgH="228600" progId="Equation.DSMT4">
                  <p:embed/>
                </p:oleObj>
              </mc:Choice>
              <mc:Fallback>
                <p:oleObj name="Equation" r:id="rId7" imgW="3390840" imgH="2286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5186363"/>
                        <a:ext cx="677862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 noChangeAspect="1"/>
          </p:cNvGraphicFramePr>
          <p:nvPr/>
        </p:nvGraphicFramePr>
        <p:xfrm>
          <a:off x="1243013" y="5829320"/>
          <a:ext cx="62468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82" name="Equation" r:id="rId9" imgW="3124080" imgH="228600" progId="Equation.DSMT4">
                  <p:embed/>
                </p:oleObj>
              </mc:Choice>
              <mc:Fallback>
                <p:oleObj name="Equation" r:id="rId9" imgW="312408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5829320"/>
                        <a:ext cx="6246812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صورة 12" descr="power2_fig2_7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67086" y="285728"/>
            <a:ext cx="5833872" cy="2331720"/>
          </a:xfrm>
          <a:prstGeom prst="rect">
            <a:avLst/>
          </a:prstGeom>
        </p:spPr>
      </p:pic>
      <p:pic>
        <p:nvPicPr>
          <p:cNvPr id="20" name="صورة 19" descr="power2_fig2_7_T1onT2off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7086" y="285728"/>
            <a:ext cx="5833872" cy="2331720"/>
          </a:xfrm>
          <a:prstGeom prst="rect">
            <a:avLst/>
          </a:prstGeom>
        </p:spPr>
      </p:pic>
      <p:pic>
        <p:nvPicPr>
          <p:cNvPr id="21" name="صورة 20" descr="power2_fig2_7_T1off_T2off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67086" y="285728"/>
            <a:ext cx="5833872" cy="2331720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238326" y="2714620"/>
            <a:ext cx="869139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حساب الجهود المركبة (جهود الخط)</a:t>
            </a:r>
          </a:p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مثال: جميع احتمالات عمل 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 مع </a:t>
            </a:r>
            <a:r>
              <a:rPr lang="en-US" sz="28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ar-SY" sz="2800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عنصر نائب لرقم الشريحة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25</a:t>
            </a:fld>
            <a:endParaRPr lang="ar-SY" dirty="0"/>
          </a:p>
        </p:txBody>
      </p:sp>
      <p:sp>
        <p:nvSpPr>
          <p:cNvPr id="25" name="عنصر نائب للتاريخ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26" name="عنصر نائب للتذييل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2"/>
          <p:cNvGraphicFramePr>
            <a:graphicFrameLocks noChangeAspect="1"/>
          </p:cNvGraphicFramePr>
          <p:nvPr/>
        </p:nvGraphicFramePr>
        <p:xfrm>
          <a:off x="1142976" y="5033646"/>
          <a:ext cx="1930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26" name="Equation" r:id="rId3" imgW="965160" imgH="228600" progId="Equation.DSMT4">
                  <p:embed/>
                </p:oleObj>
              </mc:Choice>
              <mc:Fallback>
                <p:oleObj name="Equation" r:id="rId3" imgW="96516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976" y="5033646"/>
                        <a:ext cx="19304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"/>
          <p:cNvGraphicFramePr>
            <a:graphicFrameLocks noChangeAspect="1"/>
          </p:cNvGraphicFramePr>
          <p:nvPr/>
        </p:nvGraphicFramePr>
        <p:xfrm>
          <a:off x="6215044" y="5033646"/>
          <a:ext cx="20304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27" name="Equation" r:id="rId5" imgW="1015920" imgH="228600" progId="Equation.DSMT4">
                  <p:embed/>
                </p:oleObj>
              </mc:Choice>
              <mc:Fallback>
                <p:oleObj name="Equation" r:id="rId5" imgW="101592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44" y="5033646"/>
                        <a:ext cx="2030412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صورة 12" descr="power2_fig2_7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7086" y="285728"/>
            <a:ext cx="5833872" cy="2331720"/>
          </a:xfrm>
          <a:prstGeom prst="rect">
            <a:avLst/>
          </a:prstGeom>
        </p:spPr>
      </p:pic>
      <p:grpSp>
        <p:nvGrpSpPr>
          <p:cNvPr id="2" name="مجموعة 22"/>
          <p:cNvGrpSpPr/>
          <p:nvPr/>
        </p:nvGrpSpPr>
        <p:grpSpPr>
          <a:xfrm>
            <a:off x="3214648" y="4929198"/>
            <a:ext cx="2714644" cy="666096"/>
            <a:chOff x="2714612" y="5548986"/>
            <a:chExt cx="2714644" cy="666096"/>
          </a:xfrm>
        </p:grpSpPr>
        <p:sp>
          <p:nvSpPr>
            <p:cNvPr id="19" name="مربع نص 18"/>
            <p:cNvSpPr txBox="1"/>
            <p:nvPr/>
          </p:nvSpPr>
          <p:spPr>
            <a:xfrm>
              <a:off x="2857488" y="5548986"/>
              <a:ext cx="228598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002060"/>
                  </a:solidFill>
                  <a:cs typeface="Simplified Arabic" pitchFamily="2" charset="-78"/>
                </a:rPr>
                <a:t>الحمولة متوازنة</a:t>
              </a:r>
            </a:p>
          </p:txBody>
        </p:sp>
        <p:sp>
          <p:nvSpPr>
            <p:cNvPr id="22" name="سهم إلى اليمين 21"/>
            <p:cNvSpPr/>
            <p:nvPr/>
          </p:nvSpPr>
          <p:spPr>
            <a:xfrm>
              <a:off x="2714612" y="6000768"/>
              <a:ext cx="2714644" cy="214314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Y"/>
            </a:p>
          </p:txBody>
        </p:sp>
      </p:grpSp>
      <p:sp>
        <p:nvSpPr>
          <p:cNvPr id="24" name="عنصر نائب لرقم الشريحة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26</a:t>
            </a:fld>
            <a:endParaRPr lang="ar-SY" dirty="0"/>
          </a:p>
        </p:txBody>
      </p:sp>
      <p:sp>
        <p:nvSpPr>
          <p:cNvPr id="25" name="عنصر نائب للتاريخ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26" name="عنصر نائب للتذييل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23" name="مربع نص 22"/>
          <p:cNvSpPr txBox="1"/>
          <p:nvPr/>
        </p:nvSpPr>
        <p:spPr>
          <a:xfrm>
            <a:off x="142844" y="3617901"/>
            <a:ext cx="878687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cs typeface="Simplified Arabic" pitchFamily="2" charset="-78"/>
              </a:rPr>
              <a:t> تتم دراسة احتمالات عمل الزوجين الآخرين (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, T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ar-SY" sz="2800" b="1" dirty="0">
                <a:cs typeface="Simplified Arabic" pitchFamily="2" charset="-78"/>
              </a:rPr>
              <a:t>) </a:t>
            </a:r>
            <a:r>
              <a:rPr lang="ar-SY" sz="2800" b="1" dirty="0" err="1">
                <a:cs typeface="Simplified Arabic" pitchFamily="2" charset="-78"/>
              </a:rPr>
              <a:t>و</a:t>
            </a:r>
            <a:r>
              <a:rPr lang="ar-SY" sz="2800" b="1" dirty="0">
                <a:cs typeface="Simplified Arabic" pitchFamily="2" charset="-78"/>
              </a:rPr>
              <a:t> (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, T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ar-SY" sz="2800" b="1" dirty="0">
                <a:cs typeface="Simplified Arabic" pitchFamily="2" charset="-78"/>
              </a:rPr>
              <a:t>) بنفس الطريقة</a:t>
            </a:r>
          </a:p>
        </p:txBody>
      </p:sp>
      <p:sp>
        <p:nvSpPr>
          <p:cNvPr id="27" name="مربع نص 26"/>
          <p:cNvSpPr txBox="1"/>
          <p:nvPr/>
        </p:nvSpPr>
        <p:spPr>
          <a:xfrm>
            <a:off x="6929454" y="4429132"/>
            <a:ext cx="178595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لدينا أيضاً :</a:t>
            </a:r>
          </a:p>
        </p:txBody>
      </p:sp>
      <p:sp>
        <p:nvSpPr>
          <p:cNvPr id="28" name="مربع نص 27"/>
          <p:cNvSpPr txBox="1"/>
          <p:nvPr/>
        </p:nvSpPr>
        <p:spPr>
          <a:xfrm>
            <a:off x="357158" y="5857892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يمكن الآن حساب جهود الأطوار بدلالة جهود خرج القالبات الثلاثة</a:t>
            </a:r>
          </a:p>
        </p:txBody>
      </p:sp>
      <p:sp>
        <p:nvSpPr>
          <p:cNvPr id="15" name="مربع نص 14"/>
          <p:cNvSpPr txBox="1"/>
          <p:nvPr/>
        </p:nvSpPr>
        <p:spPr>
          <a:xfrm>
            <a:off x="238326" y="2714620"/>
            <a:ext cx="869139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حساب الجهود المركبة (جهود الخط)</a:t>
            </a:r>
          </a:p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مثال: جميع احتمالات عمل 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 مع </a:t>
            </a:r>
            <a:r>
              <a:rPr lang="en-US" sz="28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ar-SY" sz="2800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مستطيل 25"/>
          <p:cNvSpPr/>
          <p:nvPr/>
        </p:nvSpPr>
        <p:spPr>
          <a:xfrm>
            <a:off x="714348" y="4214818"/>
            <a:ext cx="7643866" cy="2357454"/>
          </a:xfrm>
          <a:prstGeom prst="rect">
            <a:avLst/>
          </a:prstGeom>
          <a:gradFill flip="none" rotWithShape="1">
            <a:gsLst>
              <a:gs pos="0">
                <a:srgbClr val="FFFFCC"/>
              </a:gs>
              <a:gs pos="100000">
                <a:srgbClr val="FFFF99"/>
              </a:gs>
            </a:gsLst>
            <a:lin ang="270000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5" name="مستطيل 24"/>
          <p:cNvSpPr/>
          <p:nvPr/>
        </p:nvSpPr>
        <p:spPr>
          <a:xfrm>
            <a:off x="1857356" y="2500306"/>
            <a:ext cx="5000660" cy="164307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2038350" y="2500306"/>
          <a:ext cx="46720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0" name="Equation" r:id="rId3" imgW="2336760" imgH="228600" progId="Equation.DSMT4">
                  <p:embed/>
                </p:oleObj>
              </mc:Choice>
              <mc:Fallback>
                <p:oleObj name="Equation" r:id="rId3" imgW="233676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8350" y="2500306"/>
                        <a:ext cx="4672013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"/>
          <p:cNvGraphicFramePr>
            <a:graphicFrameLocks noChangeAspect="1"/>
          </p:cNvGraphicFramePr>
          <p:nvPr/>
        </p:nvGraphicFramePr>
        <p:xfrm>
          <a:off x="2038350" y="3082918"/>
          <a:ext cx="47212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1" name="Equation" r:id="rId5" imgW="2361960" imgH="228600" progId="Equation.DSMT4">
                  <p:embed/>
                </p:oleObj>
              </mc:Choice>
              <mc:Fallback>
                <p:oleObj name="Equation" r:id="rId5" imgW="2361960" imgH="2286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8350" y="3082918"/>
                        <a:ext cx="472122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"/>
          <p:cNvGraphicFramePr>
            <a:graphicFrameLocks noChangeAspect="1"/>
          </p:cNvGraphicFramePr>
          <p:nvPr/>
        </p:nvGraphicFramePr>
        <p:xfrm>
          <a:off x="2038350" y="3665531"/>
          <a:ext cx="46958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2" name="Equation" r:id="rId7" imgW="2349360" imgH="228600" progId="Equation.DSMT4">
                  <p:embed/>
                </p:oleObj>
              </mc:Choice>
              <mc:Fallback>
                <p:oleObj name="Equation" r:id="rId7" imgW="234936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8350" y="3665531"/>
                        <a:ext cx="469582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 noChangeAspect="1"/>
          </p:cNvGraphicFramePr>
          <p:nvPr/>
        </p:nvGraphicFramePr>
        <p:xfrm>
          <a:off x="857224" y="5786454"/>
          <a:ext cx="5113338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3" name="Equation" r:id="rId9" imgW="2552400" imgH="393480" progId="Equation.DSMT4">
                  <p:embed/>
                </p:oleObj>
              </mc:Choice>
              <mc:Fallback>
                <p:oleObj name="Equation" r:id="rId9" imgW="2552400" imgH="39348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24" y="5786454"/>
                        <a:ext cx="5113338" cy="788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"/>
          <p:cNvGraphicFramePr>
            <a:graphicFrameLocks noChangeAspect="1"/>
          </p:cNvGraphicFramePr>
          <p:nvPr/>
        </p:nvGraphicFramePr>
        <p:xfrm>
          <a:off x="7072330" y="3143248"/>
          <a:ext cx="13922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4" name="Equation" r:id="rId11" imgW="698400" imgH="203040" progId="Equation.DSMT4">
                  <p:embed/>
                </p:oleObj>
              </mc:Choice>
              <mc:Fallback>
                <p:oleObj name="Equation" r:id="rId11" imgW="698400" imgH="20304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2330" y="3143248"/>
                        <a:ext cx="1392238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"/>
          <p:cNvGraphicFramePr>
            <a:graphicFrameLocks noChangeAspect="1"/>
          </p:cNvGraphicFramePr>
          <p:nvPr/>
        </p:nvGraphicFramePr>
        <p:xfrm>
          <a:off x="857224" y="4286256"/>
          <a:ext cx="7518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5" name="Equation" r:id="rId13" imgW="3759120" imgH="228600" progId="Equation.DSMT4">
                  <p:embed/>
                </p:oleObj>
              </mc:Choice>
              <mc:Fallback>
                <p:oleObj name="Equation" r:id="rId13" imgW="3759120" imgH="2286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24" y="4286256"/>
                        <a:ext cx="75184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"/>
          <p:cNvGraphicFramePr>
            <a:graphicFrameLocks noChangeAspect="1"/>
          </p:cNvGraphicFramePr>
          <p:nvPr/>
        </p:nvGraphicFramePr>
        <p:xfrm>
          <a:off x="857224" y="4786322"/>
          <a:ext cx="59959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6" name="Equation" r:id="rId15" imgW="2997000" imgH="228600" progId="Equation.DSMT4">
                  <p:embed/>
                </p:oleObj>
              </mc:Choice>
              <mc:Fallback>
                <p:oleObj name="Equation" r:id="rId15" imgW="2997000" imgH="2286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24" y="4786322"/>
                        <a:ext cx="599598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"/>
          <p:cNvGraphicFramePr>
            <a:graphicFrameLocks noChangeAspect="1"/>
          </p:cNvGraphicFramePr>
          <p:nvPr/>
        </p:nvGraphicFramePr>
        <p:xfrm>
          <a:off x="857224" y="5286388"/>
          <a:ext cx="49768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7" name="Equation" r:id="rId17" imgW="2489040" imgH="228600" progId="Equation.DSMT4">
                  <p:embed/>
                </p:oleObj>
              </mc:Choice>
              <mc:Fallback>
                <p:oleObj name="Equation" r:id="rId17" imgW="2489040" imgH="2286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24" y="5286388"/>
                        <a:ext cx="4976813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صورة 20" descr="power2_fig2_7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67086" y="142852"/>
            <a:ext cx="5833872" cy="2331720"/>
          </a:xfrm>
          <a:prstGeom prst="rect">
            <a:avLst/>
          </a:prstGeom>
        </p:spPr>
      </p:pic>
      <p:sp>
        <p:nvSpPr>
          <p:cNvPr id="22" name="مربع نص 21"/>
          <p:cNvSpPr txBox="1"/>
          <p:nvPr/>
        </p:nvSpPr>
        <p:spPr>
          <a:xfrm>
            <a:off x="6072198" y="0"/>
            <a:ext cx="285752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حساب جهود الطور</a:t>
            </a:r>
          </a:p>
        </p:txBody>
      </p:sp>
      <p:sp>
        <p:nvSpPr>
          <p:cNvPr id="23" name="مربع نص 22"/>
          <p:cNvSpPr txBox="1"/>
          <p:nvPr/>
        </p:nvSpPr>
        <p:spPr>
          <a:xfrm>
            <a:off x="6858016" y="2143116"/>
            <a:ext cx="207170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لدينا المعادلات :</a:t>
            </a:r>
          </a:p>
        </p:txBody>
      </p:sp>
      <p:sp>
        <p:nvSpPr>
          <p:cNvPr id="24" name="عنصر نائب لرقم الشريحة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27</a:t>
            </a:fld>
            <a:endParaRPr lang="ar-SY" dirty="0"/>
          </a:p>
        </p:txBody>
      </p:sp>
      <p:sp>
        <p:nvSpPr>
          <p:cNvPr id="27" name="عنصر نائب للتاريخ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28" name="عنصر نائب للتذييل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مستطيل 21"/>
          <p:cNvSpPr/>
          <p:nvPr/>
        </p:nvSpPr>
        <p:spPr>
          <a:xfrm>
            <a:off x="1714480" y="2643182"/>
            <a:ext cx="5429288" cy="285752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pic>
        <p:nvPicPr>
          <p:cNvPr id="21" name="صورة 20" descr="power2_fig2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7086" y="142852"/>
            <a:ext cx="5833872" cy="2331720"/>
          </a:xfrm>
          <a:prstGeom prst="rect">
            <a:avLst/>
          </a:prstGeom>
        </p:spPr>
      </p:pic>
      <p:graphicFrame>
        <p:nvGraphicFramePr>
          <p:cNvPr id="224266" name="Object 7"/>
          <p:cNvGraphicFramePr>
            <a:graphicFrameLocks noChangeAspect="1"/>
          </p:cNvGraphicFramePr>
          <p:nvPr/>
        </p:nvGraphicFramePr>
        <p:xfrm>
          <a:off x="1928794" y="2714620"/>
          <a:ext cx="5081587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78" name="Equation" r:id="rId4" imgW="2552400" imgH="393480" progId="Equation.DSMT4">
                  <p:embed/>
                </p:oleObj>
              </mc:Choice>
              <mc:Fallback>
                <p:oleObj name="Equation" r:id="rId4" imgW="2552400" imgH="393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794" y="2714620"/>
                        <a:ext cx="5081587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267" name="Object 11"/>
          <p:cNvGraphicFramePr>
            <a:graphicFrameLocks noChangeAspect="1"/>
          </p:cNvGraphicFramePr>
          <p:nvPr/>
        </p:nvGraphicFramePr>
        <p:xfrm>
          <a:off x="1928794" y="3608392"/>
          <a:ext cx="5081587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79" name="Equation" r:id="rId6" imgW="2552400" imgH="393480" progId="Equation.DSMT4">
                  <p:embed/>
                </p:oleObj>
              </mc:Choice>
              <mc:Fallback>
                <p:oleObj name="Equation" r:id="rId6" imgW="2552400" imgH="39348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794" y="3608392"/>
                        <a:ext cx="5081587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268" name="Object 12"/>
          <p:cNvGraphicFramePr>
            <a:graphicFrameLocks noChangeAspect="1"/>
          </p:cNvGraphicFramePr>
          <p:nvPr/>
        </p:nvGraphicFramePr>
        <p:xfrm>
          <a:off x="1928794" y="4502163"/>
          <a:ext cx="5081587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80" name="Equation" r:id="rId8" imgW="2552400" imgH="393480" progId="Equation.DSMT4">
                  <p:embed/>
                </p:oleObj>
              </mc:Choice>
              <mc:Fallback>
                <p:oleObj name="Equation" r:id="rId8" imgW="2552400" imgH="39348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794" y="4502163"/>
                        <a:ext cx="5081587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مربع نص 6"/>
          <p:cNvSpPr txBox="1"/>
          <p:nvPr/>
        </p:nvSpPr>
        <p:spPr>
          <a:xfrm rot="16200000">
            <a:off x="225859" y="3846051"/>
            <a:ext cx="207170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جهود الأطوار</a:t>
            </a:r>
          </a:p>
        </p:txBody>
      </p:sp>
      <p:sp>
        <p:nvSpPr>
          <p:cNvPr id="8" name="عنصر نائب لرقم الشريحة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28</a:t>
            </a:fld>
            <a:endParaRPr lang="ar-SY" dirty="0"/>
          </a:p>
        </p:txBody>
      </p:sp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hecke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power2_fig2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4480" y="311462"/>
            <a:ext cx="5833872" cy="2331720"/>
          </a:xfrm>
          <a:prstGeom prst="rect">
            <a:avLst/>
          </a:prstGeom>
        </p:spPr>
      </p:pic>
      <p:graphicFrame>
        <p:nvGraphicFramePr>
          <p:cNvPr id="175117" name="Object 13"/>
          <p:cNvGraphicFramePr>
            <a:graphicFrameLocks noChangeAspect="1"/>
          </p:cNvGraphicFramePr>
          <p:nvPr/>
        </p:nvGraphicFramePr>
        <p:xfrm>
          <a:off x="295265" y="2614610"/>
          <a:ext cx="29194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47" name="Equation" r:id="rId4" imgW="1460160" imgH="228600" progId="Equation.DSMT4">
                  <p:embed/>
                </p:oleObj>
              </mc:Choice>
              <mc:Fallback>
                <p:oleObj name="Equation" r:id="rId4" imgW="1460160" imgH="2286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65" y="2614610"/>
                        <a:ext cx="2919413" cy="4572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387350" y="3073400"/>
          <a:ext cx="5440363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48" name="Equation" r:id="rId6" imgW="2730240" imgH="393480" progId="Equation.DSMT4">
                  <p:embed/>
                </p:oleObj>
              </mc:Choice>
              <mc:Fallback>
                <p:oleObj name="Equation" r:id="rId6" imgW="2730240" imgH="39348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" y="3073400"/>
                        <a:ext cx="5440363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387350" y="3857625"/>
          <a:ext cx="409575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49" name="Equation" r:id="rId8" imgW="2057400" imgH="393480" progId="Equation.DSMT4">
                  <p:embed/>
                </p:oleObj>
              </mc:Choice>
              <mc:Fallback>
                <p:oleObj name="Equation" r:id="rId8" imgW="2057400" imgH="39348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" y="3857625"/>
                        <a:ext cx="4095750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 noChangeAspect="1"/>
          </p:cNvGraphicFramePr>
          <p:nvPr/>
        </p:nvGraphicFramePr>
        <p:xfrm>
          <a:off x="387350" y="5214938"/>
          <a:ext cx="4394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50" name="Equation" r:id="rId10" imgW="2197080" imgH="228600" progId="Equation.DSMT4">
                  <p:embed/>
                </p:oleObj>
              </mc:Choice>
              <mc:Fallback>
                <p:oleObj name="Equation" r:id="rId10" imgW="2197080" imgH="22860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" y="5214938"/>
                        <a:ext cx="43942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"/>
          <p:cNvGraphicFramePr>
            <a:graphicFrameLocks noChangeAspect="1"/>
          </p:cNvGraphicFramePr>
          <p:nvPr/>
        </p:nvGraphicFramePr>
        <p:xfrm>
          <a:off x="361950" y="4714875"/>
          <a:ext cx="51958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51" name="Equation" r:id="rId12" imgW="2603160" imgH="228600" progId="Equation.DSMT4">
                  <p:embed/>
                </p:oleObj>
              </mc:Choice>
              <mc:Fallback>
                <p:oleObj name="Equation" r:id="rId12" imgW="2603160" imgH="228600" progId="Equation.DSMT4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4714875"/>
                        <a:ext cx="519588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28" name="Object 24"/>
          <p:cNvGraphicFramePr>
            <a:graphicFrameLocks noChangeAspect="1"/>
          </p:cNvGraphicFramePr>
          <p:nvPr/>
        </p:nvGraphicFramePr>
        <p:xfrm>
          <a:off x="387350" y="5845175"/>
          <a:ext cx="22098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52" name="Equation" r:id="rId14" imgW="1104840" imgH="241200" progId="Equation.DSMT4">
                  <p:embed/>
                </p:oleObj>
              </mc:Choice>
              <mc:Fallback>
                <p:oleObj name="Equation" r:id="rId14" imgW="1104840" imgH="241200" progId="Equation.DSMT4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" y="5845175"/>
                        <a:ext cx="2209800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مربع نص 21"/>
          <p:cNvSpPr txBox="1"/>
          <p:nvPr/>
        </p:nvSpPr>
        <p:spPr>
          <a:xfrm>
            <a:off x="4929190" y="-71462"/>
            <a:ext cx="392909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دراسة إحدى الحالات بالتفصيل</a:t>
            </a:r>
          </a:p>
        </p:txBody>
      </p:sp>
      <p:sp>
        <p:nvSpPr>
          <p:cNvPr id="24" name="مستطيل 23"/>
          <p:cNvSpPr/>
          <p:nvPr/>
        </p:nvSpPr>
        <p:spPr>
          <a:xfrm>
            <a:off x="285720" y="3071810"/>
            <a:ext cx="8501122" cy="785818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5" name="مستطيل 24"/>
          <p:cNvSpPr/>
          <p:nvPr/>
        </p:nvSpPr>
        <p:spPr>
          <a:xfrm>
            <a:off x="285720" y="3857628"/>
            <a:ext cx="8501122" cy="785818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6" name="مستطيل 25"/>
          <p:cNvSpPr/>
          <p:nvPr/>
        </p:nvSpPr>
        <p:spPr>
          <a:xfrm>
            <a:off x="285720" y="4643446"/>
            <a:ext cx="8501122" cy="571504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7" name="مستطيل 26"/>
          <p:cNvSpPr/>
          <p:nvPr/>
        </p:nvSpPr>
        <p:spPr>
          <a:xfrm>
            <a:off x="285720" y="5214950"/>
            <a:ext cx="8501122" cy="571504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8" name="مستطيل 27"/>
          <p:cNvSpPr/>
          <p:nvPr/>
        </p:nvSpPr>
        <p:spPr>
          <a:xfrm>
            <a:off x="285720" y="5786454"/>
            <a:ext cx="8501122" cy="571504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9" name="مستطيل 28"/>
          <p:cNvSpPr/>
          <p:nvPr/>
        </p:nvSpPr>
        <p:spPr>
          <a:xfrm>
            <a:off x="6286512" y="3071810"/>
            <a:ext cx="2500330" cy="3286148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30" name="مربع نص 29"/>
          <p:cNvSpPr txBox="1"/>
          <p:nvPr/>
        </p:nvSpPr>
        <p:spPr>
          <a:xfrm>
            <a:off x="6215074" y="3191532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جهود خرج القالبات</a:t>
            </a:r>
          </a:p>
        </p:txBody>
      </p:sp>
      <p:sp>
        <p:nvSpPr>
          <p:cNvPr id="31" name="مربع نص 30"/>
          <p:cNvSpPr txBox="1"/>
          <p:nvPr/>
        </p:nvSpPr>
        <p:spPr>
          <a:xfrm>
            <a:off x="6215074" y="4000504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جهود الطور</a:t>
            </a:r>
          </a:p>
        </p:txBody>
      </p:sp>
      <p:sp>
        <p:nvSpPr>
          <p:cNvPr id="32" name="مربع نص 31"/>
          <p:cNvSpPr txBox="1"/>
          <p:nvPr/>
        </p:nvSpPr>
        <p:spPr>
          <a:xfrm>
            <a:off x="6215074" y="4643446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جهود الخط</a:t>
            </a:r>
          </a:p>
        </p:txBody>
      </p:sp>
      <p:sp>
        <p:nvSpPr>
          <p:cNvPr id="33" name="مربع نص 32"/>
          <p:cNvSpPr txBox="1"/>
          <p:nvPr/>
        </p:nvSpPr>
        <p:spPr>
          <a:xfrm>
            <a:off x="6072198" y="5143512"/>
            <a:ext cx="285752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solidFill>
                  <a:srgbClr val="FF0000"/>
                </a:solidFill>
                <a:cs typeface="Simplified Arabic" pitchFamily="2" charset="-78"/>
              </a:rPr>
              <a:t>تيارات القواطع والمنبع بدلالة تيارات الأطوار</a:t>
            </a:r>
          </a:p>
        </p:txBody>
      </p:sp>
      <p:sp>
        <p:nvSpPr>
          <p:cNvPr id="34" name="مربع نص 33"/>
          <p:cNvSpPr txBox="1"/>
          <p:nvPr/>
        </p:nvSpPr>
        <p:spPr>
          <a:xfrm>
            <a:off x="6143636" y="5857892"/>
            <a:ext cx="285752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الجهود على القواطع</a:t>
            </a:r>
          </a:p>
        </p:txBody>
      </p:sp>
      <p:sp>
        <p:nvSpPr>
          <p:cNvPr id="21" name="عنصر نائب لرقم الشريحة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29</a:t>
            </a:fld>
            <a:endParaRPr lang="ar-SY" dirty="0"/>
          </a:p>
        </p:txBody>
      </p:sp>
      <p:sp>
        <p:nvSpPr>
          <p:cNvPr id="23" name="عنصر نائب للتاريخ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5" name="عنصر نائب للتذييل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428596" y="357166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أهم مجالات الاستخدام: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357158" y="1142984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وحدات الطاقة الاحتياطية</a:t>
            </a:r>
          </a:p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UPS (Uninterruptible Power Supply)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pic>
        <p:nvPicPr>
          <p:cNvPr id="18" name="صورة 17" descr="up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0446" y="2500306"/>
            <a:ext cx="5663109" cy="2588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جدول 2"/>
          <p:cNvGraphicFramePr>
            <a:graphicFrameLocks noGrp="1"/>
          </p:cNvGraphicFramePr>
          <p:nvPr/>
        </p:nvGraphicFramePr>
        <p:xfrm>
          <a:off x="289718" y="2857496"/>
          <a:ext cx="8640000" cy="333756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2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1</a:t>
                      </a:r>
                      <a:endParaRPr lang="ar-S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1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1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1</a:t>
                      </a:r>
                      <a:endParaRPr lang="ar-S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U</a:t>
                      </a:r>
                      <a:r>
                        <a:rPr lang="en-US" sz="1600" baseline="-25000" dirty="0"/>
                        <a:t>S</a:t>
                      </a:r>
                      <a:r>
                        <a:rPr lang="en-US" sz="1600" baseline="0" dirty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-2U</a:t>
                      </a:r>
                      <a:r>
                        <a:rPr lang="en-US" sz="1600" baseline="-25000" dirty="0"/>
                        <a:t>S</a:t>
                      </a:r>
                      <a:r>
                        <a:rPr lang="en-US" sz="1600" baseline="0" dirty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U</a:t>
                      </a:r>
                      <a:r>
                        <a:rPr lang="en-US" sz="1600" baseline="-25000" dirty="0"/>
                        <a:t>S</a:t>
                      </a:r>
                      <a:r>
                        <a:rPr lang="en-US" sz="1600" baseline="0" dirty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-U</a:t>
                      </a:r>
                      <a:r>
                        <a:rPr lang="en-US" sz="1600" baseline="-25000" dirty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U</a:t>
                      </a:r>
                      <a:r>
                        <a:rPr lang="en-US" sz="1600" baseline="-25000" dirty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1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1</a:t>
                      </a:r>
                      <a:endParaRPr lang="ar-S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-2U</a:t>
                      </a:r>
                      <a:r>
                        <a:rPr lang="en-US" sz="1600" baseline="-25000" dirty="0"/>
                        <a:t>S</a:t>
                      </a:r>
                      <a:r>
                        <a:rPr lang="en-US" sz="1600" baseline="0" dirty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U</a:t>
                      </a:r>
                      <a:r>
                        <a:rPr lang="en-US" sz="1600" baseline="-25000" dirty="0"/>
                        <a:t>S</a:t>
                      </a:r>
                      <a:r>
                        <a:rPr lang="en-US" sz="1600" baseline="0" dirty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U</a:t>
                      </a:r>
                      <a:r>
                        <a:rPr lang="en-US" sz="1600" baseline="-25000" dirty="0"/>
                        <a:t>S</a:t>
                      </a:r>
                      <a:r>
                        <a:rPr lang="en-US" sz="1600" baseline="0" dirty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-U</a:t>
                      </a:r>
                      <a:r>
                        <a:rPr lang="en-US" sz="1600" baseline="-25000" dirty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U</a:t>
                      </a:r>
                      <a:r>
                        <a:rPr lang="en-US" sz="1600" baseline="-25000" dirty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1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1</a:t>
                      </a:r>
                      <a:endParaRPr lang="ar-S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-U</a:t>
                      </a:r>
                      <a:r>
                        <a:rPr lang="en-US" sz="1600" baseline="-25000" dirty="0"/>
                        <a:t>S</a:t>
                      </a:r>
                      <a:r>
                        <a:rPr lang="en-US" sz="1600" baseline="0" dirty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-U</a:t>
                      </a:r>
                      <a:r>
                        <a:rPr lang="en-US" sz="1600" baseline="-25000" dirty="0"/>
                        <a:t>S</a:t>
                      </a:r>
                      <a:r>
                        <a:rPr lang="en-US" sz="1600" baseline="0" dirty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2U</a:t>
                      </a:r>
                      <a:r>
                        <a:rPr lang="en-US" sz="1600" baseline="-25000" dirty="0"/>
                        <a:t>S</a:t>
                      </a:r>
                      <a:r>
                        <a:rPr lang="en-US" sz="1600" baseline="0" dirty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-U</a:t>
                      </a:r>
                      <a:r>
                        <a:rPr lang="en-US" sz="1600" baseline="-25000" dirty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U</a:t>
                      </a:r>
                      <a:r>
                        <a:rPr lang="en-US" sz="1600" baseline="-25000" dirty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1</a:t>
                      </a:r>
                      <a:endParaRPr lang="ar-S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U</a:t>
                      </a:r>
                      <a:r>
                        <a:rPr lang="en-US" sz="1600" baseline="-25000" dirty="0"/>
                        <a:t>S</a:t>
                      </a:r>
                      <a:r>
                        <a:rPr lang="en-US" sz="1600" baseline="0" dirty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U</a:t>
                      </a:r>
                      <a:r>
                        <a:rPr lang="en-US" sz="1600" baseline="-25000" dirty="0"/>
                        <a:t>S</a:t>
                      </a:r>
                      <a:r>
                        <a:rPr lang="en-US" sz="1600" baseline="0" dirty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-2U</a:t>
                      </a:r>
                      <a:r>
                        <a:rPr lang="en-US" sz="1600" baseline="-25000" dirty="0"/>
                        <a:t>S</a:t>
                      </a:r>
                      <a:r>
                        <a:rPr lang="en-US" sz="1600" baseline="0" dirty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U</a:t>
                      </a:r>
                      <a:r>
                        <a:rPr lang="en-US" sz="1600" baseline="-25000" dirty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-U</a:t>
                      </a:r>
                      <a:r>
                        <a:rPr lang="en-US" sz="1600" baseline="-25000" dirty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1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1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2U</a:t>
                      </a:r>
                      <a:r>
                        <a:rPr lang="en-US" sz="1600" baseline="-25000" dirty="0"/>
                        <a:t>S</a:t>
                      </a:r>
                      <a:r>
                        <a:rPr lang="en-US" sz="1600" baseline="0" dirty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-U</a:t>
                      </a:r>
                      <a:r>
                        <a:rPr lang="en-US" sz="1600" baseline="-25000" dirty="0"/>
                        <a:t>S</a:t>
                      </a:r>
                      <a:r>
                        <a:rPr lang="en-US" sz="1600" baseline="0" dirty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-U</a:t>
                      </a:r>
                      <a:r>
                        <a:rPr lang="en-US" sz="1600" baseline="-25000" dirty="0"/>
                        <a:t>S</a:t>
                      </a:r>
                      <a:r>
                        <a:rPr lang="en-US" sz="1600" baseline="0" dirty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U</a:t>
                      </a:r>
                      <a:r>
                        <a:rPr lang="en-US" sz="1600" baseline="-25000" dirty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-U</a:t>
                      </a:r>
                      <a:r>
                        <a:rPr lang="en-US" sz="1600" baseline="-25000" dirty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1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endParaRPr lang="ar-SY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-U</a:t>
                      </a:r>
                      <a:r>
                        <a:rPr lang="en-US" sz="1600" baseline="-25000" dirty="0"/>
                        <a:t>S</a:t>
                      </a:r>
                      <a:r>
                        <a:rPr lang="en-US" sz="1600" baseline="0" dirty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2U</a:t>
                      </a:r>
                      <a:r>
                        <a:rPr lang="en-US" sz="1600" baseline="-25000" dirty="0"/>
                        <a:t>S</a:t>
                      </a:r>
                      <a:r>
                        <a:rPr lang="en-US" sz="1600" baseline="0" dirty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-U</a:t>
                      </a:r>
                      <a:r>
                        <a:rPr lang="en-US" sz="1600" baseline="-25000" dirty="0"/>
                        <a:t>S</a:t>
                      </a:r>
                      <a:r>
                        <a:rPr lang="en-US" sz="1600" baseline="0" dirty="0"/>
                        <a:t>/3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U</a:t>
                      </a:r>
                      <a:r>
                        <a:rPr lang="en-US" sz="1600" baseline="-25000" dirty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-U</a:t>
                      </a:r>
                      <a:r>
                        <a:rPr lang="en-US" sz="1600" baseline="-25000" dirty="0"/>
                        <a:t>S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1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0</a:t>
                      </a:r>
                      <a:endParaRPr lang="ar-S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2428860" y="2857496"/>
          <a:ext cx="7239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43" name="Equation" r:id="rId3" imgW="482400" imgH="228600" progId="Equation.DSMT4">
                  <p:embed/>
                </p:oleObj>
              </mc:Choice>
              <mc:Fallback>
                <p:oleObj name="Equation" r:id="rId3" imgW="4824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60" y="2857496"/>
                        <a:ext cx="7239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32" name="Object 7"/>
          <p:cNvGraphicFramePr>
            <a:graphicFrameLocks noChangeAspect="1"/>
          </p:cNvGraphicFramePr>
          <p:nvPr/>
        </p:nvGraphicFramePr>
        <p:xfrm>
          <a:off x="1571604" y="2857496"/>
          <a:ext cx="7239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44" name="Equation" r:id="rId5" imgW="482400" imgH="228600" progId="Equation.DSMT4">
                  <p:embed/>
                </p:oleObj>
              </mc:Choice>
              <mc:Fallback>
                <p:oleObj name="Equation" r:id="rId5" imgW="48240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2857496"/>
                        <a:ext cx="7239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3286116" y="2857496"/>
          <a:ext cx="7239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45" name="Equation" r:id="rId7" imgW="482400" imgH="228600" progId="Equation.DSMT4">
                  <p:embed/>
                </p:oleObj>
              </mc:Choice>
              <mc:Fallback>
                <p:oleObj name="Equation" r:id="rId7" imgW="48240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2857496"/>
                        <a:ext cx="7239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357686" y="2857496"/>
          <a:ext cx="2857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46" name="Equation" r:id="rId9" imgW="190440" imgH="228600" progId="Equation.DSMT4">
                  <p:embed/>
                </p:oleObj>
              </mc:Choice>
              <mc:Fallback>
                <p:oleObj name="Equation" r:id="rId9" imgW="19044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2857496"/>
                        <a:ext cx="28575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5286380" y="2857496"/>
          <a:ext cx="2857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47" name="Equation" r:id="rId11" imgW="190440" imgH="228600" progId="Equation.DSMT4">
                  <p:embed/>
                </p:oleObj>
              </mc:Choice>
              <mc:Fallback>
                <p:oleObj name="Equation" r:id="rId11" imgW="19044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0" y="2857496"/>
                        <a:ext cx="28575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6215074" y="2857496"/>
          <a:ext cx="2857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48" name="Equation" r:id="rId13" imgW="190440" imgH="228600" progId="Equation.DSMT4">
                  <p:embed/>
                </p:oleObj>
              </mc:Choice>
              <mc:Fallback>
                <p:oleObj name="Equation" r:id="rId13" imgW="190440" imgH="2286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857496"/>
                        <a:ext cx="28575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6858016" y="2857496"/>
          <a:ext cx="3048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49" name="Equation" r:id="rId15" imgW="203040" imgH="228600" progId="Equation.DSMT4">
                  <p:embed/>
                </p:oleObj>
              </mc:Choice>
              <mc:Fallback>
                <p:oleObj name="Equation" r:id="rId15" imgW="20304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16" y="2857496"/>
                        <a:ext cx="3048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/>
        </p:nvGraphicFramePr>
        <p:xfrm>
          <a:off x="7429520" y="2857496"/>
          <a:ext cx="3238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50" name="Equation" r:id="rId17" imgW="215640" imgH="228600" progId="Equation.DSMT4">
                  <p:embed/>
                </p:oleObj>
              </mc:Choice>
              <mc:Fallback>
                <p:oleObj name="Equation" r:id="rId17" imgW="21564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20" y="2857496"/>
                        <a:ext cx="32385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7"/>
          <p:cNvGraphicFramePr>
            <a:graphicFrameLocks noChangeAspect="1"/>
          </p:cNvGraphicFramePr>
          <p:nvPr/>
        </p:nvGraphicFramePr>
        <p:xfrm>
          <a:off x="7929586" y="2857496"/>
          <a:ext cx="3238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51" name="Equation" r:id="rId19" imgW="215640" imgH="228600" progId="Equation.DSMT4">
                  <p:embed/>
                </p:oleObj>
              </mc:Choice>
              <mc:Fallback>
                <p:oleObj name="Equation" r:id="rId19" imgW="215640" imgH="2286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9586" y="2857496"/>
                        <a:ext cx="32385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"/>
          <p:cNvGraphicFramePr>
            <a:graphicFrameLocks noChangeAspect="1"/>
          </p:cNvGraphicFramePr>
          <p:nvPr/>
        </p:nvGraphicFramePr>
        <p:xfrm>
          <a:off x="8501090" y="2857496"/>
          <a:ext cx="2476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52" name="Equation" r:id="rId21" imgW="164880" imgH="228600" progId="Equation.DSMT4">
                  <p:embed/>
                </p:oleObj>
              </mc:Choice>
              <mc:Fallback>
                <p:oleObj name="Equation" r:id="rId21" imgW="164880" imgH="2286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1090" y="2857496"/>
                        <a:ext cx="24765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/>
          <p:cNvGraphicFramePr>
            <a:graphicFrameLocks noChangeAspect="1"/>
          </p:cNvGraphicFramePr>
          <p:nvPr/>
        </p:nvGraphicFramePr>
        <p:xfrm>
          <a:off x="6867526" y="3214697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53" name="Equation" r:id="rId23" imgW="177480" imgH="228600" progId="Equation.DSMT4">
                  <p:embed/>
                </p:oleObj>
              </mc:Choice>
              <mc:Fallback>
                <p:oleObj name="Equation" r:id="rId23" imgW="177480" imgH="2286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7526" y="3214697"/>
                        <a:ext cx="2667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7429520" y="3214686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54" name="Equation" r:id="rId25" imgW="177480" imgH="228600" progId="Equation.DSMT4">
                  <p:embed/>
                </p:oleObj>
              </mc:Choice>
              <mc:Fallback>
                <p:oleObj name="Equation" r:id="rId25" imgW="177480" imgH="2286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20" y="3214686"/>
                        <a:ext cx="2667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7"/>
          <p:cNvGraphicFramePr>
            <a:graphicFrameLocks noChangeAspect="1"/>
          </p:cNvGraphicFramePr>
          <p:nvPr/>
        </p:nvGraphicFramePr>
        <p:xfrm>
          <a:off x="8001024" y="3214686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55" name="Equation" r:id="rId27" imgW="177480" imgH="228600" progId="Equation.DSMT4">
                  <p:embed/>
                </p:oleObj>
              </mc:Choice>
              <mc:Fallback>
                <p:oleObj name="Equation" r:id="rId27" imgW="177480" imgH="2286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24" y="3214686"/>
                        <a:ext cx="2667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7"/>
          <p:cNvGraphicFramePr>
            <a:graphicFrameLocks noChangeAspect="1"/>
          </p:cNvGraphicFramePr>
          <p:nvPr/>
        </p:nvGraphicFramePr>
        <p:xfrm>
          <a:off x="8434388" y="3643322"/>
          <a:ext cx="4000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56" name="Equation" r:id="rId29" imgW="266400" imgH="228600" progId="Equation.DSMT4">
                  <p:embed/>
                </p:oleObj>
              </mc:Choice>
              <mc:Fallback>
                <p:oleObj name="Equation" r:id="rId29" imgW="266400" imgH="22860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4388" y="3643322"/>
                        <a:ext cx="40005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7"/>
          <p:cNvGraphicFramePr>
            <a:graphicFrameLocks noChangeAspect="1"/>
          </p:cNvGraphicFramePr>
          <p:nvPr/>
        </p:nvGraphicFramePr>
        <p:xfrm>
          <a:off x="6858016" y="3571876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57" name="Equation" r:id="rId31" imgW="177480" imgH="228600" progId="Equation.DSMT4">
                  <p:embed/>
                </p:oleObj>
              </mc:Choice>
              <mc:Fallback>
                <p:oleObj name="Equation" r:id="rId31" imgW="177480" imgH="22860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16" y="3571876"/>
                        <a:ext cx="2667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7"/>
          <p:cNvGraphicFramePr>
            <a:graphicFrameLocks noChangeAspect="1"/>
          </p:cNvGraphicFramePr>
          <p:nvPr/>
        </p:nvGraphicFramePr>
        <p:xfrm>
          <a:off x="6858016" y="4000504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58" name="Equation" r:id="rId33" imgW="177480" imgH="228600" progId="Equation.DSMT4">
                  <p:embed/>
                </p:oleObj>
              </mc:Choice>
              <mc:Fallback>
                <p:oleObj name="Equation" r:id="rId33" imgW="177480" imgH="22860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16" y="4000504"/>
                        <a:ext cx="2667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7"/>
          <p:cNvGraphicFramePr>
            <a:graphicFrameLocks noChangeAspect="1"/>
          </p:cNvGraphicFramePr>
          <p:nvPr/>
        </p:nvGraphicFramePr>
        <p:xfrm>
          <a:off x="6858016" y="4357694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59" name="Equation" r:id="rId35" imgW="177480" imgH="228600" progId="Equation.DSMT4">
                  <p:embed/>
                </p:oleObj>
              </mc:Choice>
              <mc:Fallback>
                <p:oleObj name="Equation" r:id="rId35" imgW="177480" imgH="22860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16" y="4357694"/>
                        <a:ext cx="2667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7"/>
          <p:cNvGraphicFramePr>
            <a:graphicFrameLocks noChangeAspect="1"/>
          </p:cNvGraphicFramePr>
          <p:nvPr/>
        </p:nvGraphicFramePr>
        <p:xfrm>
          <a:off x="7429520" y="4000504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60" name="Equation" r:id="rId36" imgW="177480" imgH="228600" progId="Equation.DSMT4">
                  <p:embed/>
                </p:oleObj>
              </mc:Choice>
              <mc:Fallback>
                <p:oleObj name="Equation" r:id="rId36" imgW="177480" imgH="228600" progId="Equation.DSMT4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20" y="4000504"/>
                        <a:ext cx="2667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7"/>
          <p:cNvGraphicFramePr>
            <a:graphicFrameLocks noChangeAspect="1"/>
          </p:cNvGraphicFramePr>
          <p:nvPr/>
        </p:nvGraphicFramePr>
        <p:xfrm>
          <a:off x="7429520" y="4714884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61" name="Equation" r:id="rId38" imgW="177480" imgH="228600" progId="Equation.DSMT4">
                  <p:embed/>
                </p:oleObj>
              </mc:Choice>
              <mc:Fallback>
                <p:oleObj name="Equation" r:id="rId38" imgW="177480" imgH="228600" progId="Equation.DSMT4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20" y="4714884"/>
                        <a:ext cx="2667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7"/>
          <p:cNvGraphicFramePr>
            <a:graphicFrameLocks noChangeAspect="1"/>
          </p:cNvGraphicFramePr>
          <p:nvPr/>
        </p:nvGraphicFramePr>
        <p:xfrm>
          <a:off x="7429520" y="5500702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62" name="Equation" r:id="rId40" imgW="177480" imgH="228600" progId="Equation.DSMT4">
                  <p:embed/>
                </p:oleObj>
              </mc:Choice>
              <mc:Fallback>
                <p:oleObj name="Equation" r:id="rId40" imgW="177480" imgH="228600" progId="Equation.DSMT4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20" y="5500702"/>
                        <a:ext cx="2667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7"/>
          <p:cNvGraphicFramePr>
            <a:graphicFrameLocks noChangeAspect="1"/>
          </p:cNvGraphicFramePr>
          <p:nvPr/>
        </p:nvGraphicFramePr>
        <p:xfrm>
          <a:off x="8001024" y="3571876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63" name="Equation" r:id="rId41" imgW="177480" imgH="228600" progId="Equation.DSMT4">
                  <p:embed/>
                </p:oleObj>
              </mc:Choice>
              <mc:Fallback>
                <p:oleObj name="Equation" r:id="rId41" imgW="177480" imgH="228600" progId="Equation.DSMT4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24" y="3571876"/>
                        <a:ext cx="2667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7"/>
          <p:cNvGraphicFramePr>
            <a:graphicFrameLocks noChangeAspect="1"/>
          </p:cNvGraphicFramePr>
          <p:nvPr/>
        </p:nvGraphicFramePr>
        <p:xfrm>
          <a:off x="8001024" y="4714884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64" name="Equation" r:id="rId43" imgW="177480" imgH="228600" progId="Equation.DSMT4">
                  <p:embed/>
                </p:oleObj>
              </mc:Choice>
              <mc:Fallback>
                <p:oleObj name="Equation" r:id="rId43" imgW="177480" imgH="228600" progId="Equation.DSMT4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24" y="4714884"/>
                        <a:ext cx="2667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7"/>
          <p:cNvGraphicFramePr>
            <a:graphicFrameLocks noChangeAspect="1"/>
          </p:cNvGraphicFramePr>
          <p:nvPr/>
        </p:nvGraphicFramePr>
        <p:xfrm>
          <a:off x="8001024" y="5143512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65" name="Equation" r:id="rId45" imgW="177480" imgH="228600" progId="Equation.DSMT4">
                  <p:embed/>
                </p:oleObj>
              </mc:Choice>
              <mc:Fallback>
                <p:oleObj name="Equation" r:id="rId45" imgW="177480" imgH="228600" progId="Equation.DSMT4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24" y="5143512"/>
                        <a:ext cx="2667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7"/>
          <p:cNvGraphicFramePr>
            <a:graphicFrameLocks noChangeAspect="1"/>
          </p:cNvGraphicFramePr>
          <p:nvPr/>
        </p:nvGraphicFramePr>
        <p:xfrm>
          <a:off x="8429652" y="4000510"/>
          <a:ext cx="4000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66" name="Equation" r:id="rId46" imgW="266400" imgH="228600" progId="Equation.DSMT4">
                  <p:embed/>
                </p:oleObj>
              </mc:Choice>
              <mc:Fallback>
                <p:oleObj name="Equation" r:id="rId46" imgW="266400" imgH="228600" progId="Equation.DSMT4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652" y="4000510"/>
                        <a:ext cx="40005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7"/>
          <p:cNvGraphicFramePr>
            <a:graphicFrameLocks noChangeAspect="1"/>
          </p:cNvGraphicFramePr>
          <p:nvPr/>
        </p:nvGraphicFramePr>
        <p:xfrm>
          <a:off x="8496301" y="4357697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67" name="Equation" r:id="rId48" imgW="177480" imgH="228600" progId="Equation.DSMT4">
                  <p:embed/>
                </p:oleObj>
              </mc:Choice>
              <mc:Fallback>
                <p:oleObj name="Equation" r:id="rId48" imgW="177480" imgH="228600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6301" y="4357697"/>
                        <a:ext cx="2667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7"/>
          <p:cNvGraphicFramePr>
            <a:graphicFrameLocks noChangeAspect="1"/>
          </p:cNvGraphicFramePr>
          <p:nvPr/>
        </p:nvGraphicFramePr>
        <p:xfrm>
          <a:off x="8443913" y="4714885"/>
          <a:ext cx="3810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68" name="Equation" r:id="rId50" imgW="253800" imgH="228600" progId="Equation.DSMT4">
                  <p:embed/>
                </p:oleObj>
              </mc:Choice>
              <mc:Fallback>
                <p:oleObj name="Equation" r:id="rId50" imgW="253800" imgH="228600" progId="Equation.DSMT4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3913" y="4714885"/>
                        <a:ext cx="3810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7"/>
          <p:cNvGraphicFramePr>
            <a:graphicFrameLocks noChangeAspect="1"/>
          </p:cNvGraphicFramePr>
          <p:nvPr/>
        </p:nvGraphicFramePr>
        <p:xfrm>
          <a:off x="8501090" y="5072074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69" name="Equation" r:id="rId52" imgW="177480" imgH="228600" progId="Equation.DSMT4">
                  <p:embed/>
                </p:oleObj>
              </mc:Choice>
              <mc:Fallback>
                <p:oleObj name="Equation" r:id="rId52" imgW="177480" imgH="228600" progId="Equation.DSMT4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1090" y="5072074"/>
                        <a:ext cx="2667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7"/>
          <p:cNvGraphicFramePr>
            <a:graphicFrameLocks noChangeAspect="1"/>
          </p:cNvGraphicFramePr>
          <p:nvPr/>
        </p:nvGraphicFramePr>
        <p:xfrm>
          <a:off x="8501090" y="5429264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70" name="Equation" r:id="rId53" imgW="177480" imgH="228600" progId="Equation.DSMT4">
                  <p:embed/>
                </p:oleObj>
              </mc:Choice>
              <mc:Fallback>
                <p:oleObj name="Equation" r:id="rId53" imgW="177480" imgH="228600" progId="Equation.DSMT4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1090" y="5429264"/>
                        <a:ext cx="2667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صورة 32" descr="power2_fig2_7.jpg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714480" y="214290"/>
            <a:ext cx="5833872" cy="2331720"/>
          </a:xfrm>
          <a:prstGeom prst="rect">
            <a:avLst/>
          </a:prstGeom>
        </p:spPr>
      </p:pic>
      <p:sp>
        <p:nvSpPr>
          <p:cNvPr id="34" name="مستطيل 33"/>
          <p:cNvSpPr/>
          <p:nvPr/>
        </p:nvSpPr>
        <p:spPr>
          <a:xfrm>
            <a:off x="214282" y="3571876"/>
            <a:ext cx="8786874" cy="4286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35" name="عنصر نائب لرقم الشريحة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30</a:t>
            </a:fld>
            <a:endParaRPr lang="ar-SY" dirty="0"/>
          </a:p>
        </p:txBody>
      </p:sp>
      <p:sp>
        <p:nvSpPr>
          <p:cNvPr id="36" name="عنصر نائب للتاريخ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7" name="عنصر نائب للتذييل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مستطيل 61"/>
          <p:cNvSpPr/>
          <p:nvPr/>
        </p:nvSpPr>
        <p:spPr>
          <a:xfrm>
            <a:off x="357158" y="3929066"/>
            <a:ext cx="8429684" cy="257176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graphicFrame>
        <p:nvGraphicFramePr>
          <p:cNvPr id="177154" name="Object 7"/>
          <p:cNvGraphicFramePr>
            <a:graphicFrameLocks noChangeAspect="1"/>
          </p:cNvGraphicFramePr>
          <p:nvPr/>
        </p:nvGraphicFramePr>
        <p:xfrm>
          <a:off x="3246462" y="4114808"/>
          <a:ext cx="4826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66" name="Equation" r:id="rId3" imgW="2412720" imgH="228600" progId="Equation.DSMT4">
                  <p:embed/>
                </p:oleObj>
              </mc:Choice>
              <mc:Fallback>
                <p:oleObj name="Equation" r:id="rId3" imgW="241272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6462" y="4114808"/>
                        <a:ext cx="48260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68412" y="4854590"/>
          <a:ext cx="700405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67" name="Equation" r:id="rId5" imgW="3504960" imgH="393480" progId="Equation.DSMT4">
                  <p:embed/>
                </p:oleObj>
              </mc:Choice>
              <mc:Fallback>
                <p:oleObj name="Equation" r:id="rId5" imgW="350496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412" y="4854590"/>
                        <a:ext cx="7004050" cy="788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2" name="مجموعة 71"/>
          <p:cNvGrpSpPr/>
          <p:nvPr/>
        </p:nvGrpSpPr>
        <p:grpSpPr>
          <a:xfrm>
            <a:off x="357158" y="285728"/>
            <a:ext cx="3857652" cy="3147054"/>
            <a:chOff x="357158" y="285728"/>
            <a:chExt cx="3857652" cy="3147054"/>
          </a:xfrm>
        </p:grpSpPr>
        <p:sp>
          <p:nvSpPr>
            <p:cNvPr id="5" name="مربع نص 4"/>
            <p:cNvSpPr txBox="1"/>
            <p:nvPr/>
          </p:nvSpPr>
          <p:spPr>
            <a:xfrm>
              <a:off x="836826" y="285729"/>
              <a:ext cx="771532" cy="4801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000" dirty="0">
                  <a:sym typeface="Symbol"/>
                </a:rPr>
                <a:t>v</a:t>
              </a:r>
              <a:r>
                <a:rPr lang="en-US" sz="2000" baseline="-25000" dirty="0">
                  <a:sym typeface="Symbol"/>
                </a:rPr>
                <a:t>1</a:t>
              </a:r>
            </a:p>
          </p:txBody>
        </p:sp>
        <p:sp>
          <p:nvSpPr>
            <p:cNvPr id="6" name="مربع نص 5"/>
            <p:cNvSpPr txBox="1"/>
            <p:nvPr/>
          </p:nvSpPr>
          <p:spPr>
            <a:xfrm>
              <a:off x="1814493" y="285728"/>
              <a:ext cx="771532" cy="4801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000" dirty="0">
                  <a:solidFill>
                    <a:srgbClr val="FF0000"/>
                  </a:solidFill>
                  <a:sym typeface="Symbol"/>
                </a:rPr>
                <a:t>v</a:t>
              </a:r>
              <a:r>
                <a:rPr lang="en-US" sz="2000" baseline="-25000" dirty="0">
                  <a:solidFill>
                    <a:srgbClr val="FF0000"/>
                  </a:solidFill>
                  <a:sym typeface="Symbol"/>
                </a:rPr>
                <a:t>2</a:t>
              </a:r>
            </a:p>
          </p:txBody>
        </p:sp>
        <p:sp>
          <p:nvSpPr>
            <p:cNvPr id="7" name="مربع نص 6"/>
            <p:cNvSpPr txBox="1"/>
            <p:nvPr/>
          </p:nvSpPr>
          <p:spPr>
            <a:xfrm>
              <a:off x="2881479" y="285728"/>
              <a:ext cx="771532" cy="4801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000" dirty="0">
                  <a:solidFill>
                    <a:schemeClr val="accent3"/>
                  </a:solidFill>
                  <a:sym typeface="Symbol"/>
                </a:rPr>
                <a:t>v</a:t>
              </a:r>
              <a:r>
                <a:rPr lang="en-US" sz="2000" baseline="-25000" dirty="0">
                  <a:solidFill>
                    <a:schemeClr val="accent3"/>
                  </a:solidFill>
                  <a:sym typeface="Symbol"/>
                </a:rPr>
                <a:t>3</a:t>
              </a:r>
            </a:p>
          </p:txBody>
        </p:sp>
        <p:grpSp>
          <p:nvGrpSpPr>
            <p:cNvPr id="4" name="مجموعة 34"/>
            <p:cNvGrpSpPr/>
            <p:nvPr/>
          </p:nvGrpSpPr>
          <p:grpSpPr>
            <a:xfrm>
              <a:off x="357158" y="838331"/>
              <a:ext cx="3857652" cy="2594451"/>
              <a:chOff x="4786314" y="1225055"/>
              <a:chExt cx="3214710" cy="2162042"/>
            </a:xfrm>
          </p:grpSpPr>
          <p:pic>
            <p:nvPicPr>
              <p:cNvPr id="9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786314" y="1225055"/>
                <a:ext cx="2971800" cy="15335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0" name="مربع نص 9"/>
              <p:cNvSpPr txBox="1"/>
              <p:nvPr/>
            </p:nvSpPr>
            <p:spPr>
              <a:xfrm>
                <a:off x="7715272" y="1714488"/>
                <a:ext cx="285752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ar-SY" sz="2400" dirty="0">
                    <a:sym typeface="Symbol"/>
                  </a:rPr>
                  <a:t></a:t>
                </a:r>
                <a:endParaRPr lang="ar-SY" sz="2400" dirty="0"/>
              </a:p>
            </p:txBody>
          </p:sp>
          <p:graphicFrame>
            <p:nvGraphicFramePr>
              <p:cNvPr id="11" name="Object 2"/>
              <p:cNvGraphicFramePr>
                <a:graphicFrameLocks noChangeAspect="1"/>
              </p:cNvGraphicFramePr>
              <p:nvPr/>
            </p:nvGraphicFramePr>
            <p:xfrm>
              <a:off x="4914123" y="2793372"/>
              <a:ext cx="247650" cy="5937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7368" name="Equation" r:id="rId8" imgW="164880" imgH="393480" progId="Equation.DSMT4">
                      <p:embed/>
                    </p:oleObj>
                  </mc:Choice>
                  <mc:Fallback>
                    <p:oleObj name="Equation" r:id="rId8" imgW="164880" imgH="393480" progId="Equation.DSMT4">
                      <p:embed/>
                      <p:pic>
                        <p:nvPicPr>
                          <p:cNvPr id="0" name="Picture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14123" y="2793372"/>
                            <a:ext cx="247650" cy="5937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" name="Object 2"/>
              <p:cNvGraphicFramePr>
                <a:graphicFrameLocks noChangeAspect="1"/>
              </p:cNvGraphicFramePr>
              <p:nvPr/>
            </p:nvGraphicFramePr>
            <p:xfrm>
              <a:off x="6013164" y="2911359"/>
              <a:ext cx="209550" cy="2095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7369" name="Equation" r:id="rId10" imgW="139680" imgH="139680" progId="Equation.DSMT4">
                      <p:embed/>
                    </p:oleObj>
                  </mc:Choice>
                  <mc:Fallback>
                    <p:oleObj name="Equation" r:id="rId10" imgW="139680" imgH="139680" progId="Equation.DSMT4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13164" y="2911359"/>
                            <a:ext cx="209550" cy="2095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" name="Object 2"/>
              <p:cNvGraphicFramePr>
                <a:graphicFrameLocks noChangeAspect="1"/>
              </p:cNvGraphicFramePr>
              <p:nvPr/>
            </p:nvGraphicFramePr>
            <p:xfrm>
              <a:off x="7219950" y="2828925"/>
              <a:ext cx="342900" cy="266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7370" name="Equation" r:id="rId12" imgW="228600" imgH="177480" progId="Equation.DSMT4">
                      <p:embed/>
                    </p:oleObj>
                  </mc:Choice>
                  <mc:Fallback>
                    <p:oleObj name="Equation" r:id="rId12" imgW="228600" imgH="177480" progId="Equation.DSMT4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219950" y="2828925"/>
                            <a:ext cx="342900" cy="2667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4" name="Object 7"/>
          <p:cNvGraphicFramePr>
            <a:graphicFrameLocks noChangeAspect="1"/>
          </p:cNvGraphicFramePr>
          <p:nvPr/>
        </p:nvGraphicFramePr>
        <p:xfrm>
          <a:off x="1333500" y="5713413"/>
          <a:ext cx="672623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71" name="Equation" r:id="rId14" imgW="3365280" imgH="393480" progId="Equation.DSMT4">
                  <p:embed/>
                </p:oleObj>
              </mc:Choice>
              <mc:Fallback>
                <p:oleObj name="Equation" r:id="rId14" imgW="3365280" imgH="3934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5713413"/>
                        <a:ext cx="6726238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مربع نص 58"/>
          <p:cNvSpPr txBox="1"/>
          <p:nvPr/>
        </p:nvSpPr>
        <p:spPr>
          <a:xfrm>
            <a:off x="4572000" y="428604"/>
            <a:ext cx="414340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توليد جهود ثلاثية الطور متوازنة</a:t>
            </a:r>
          </a:p>
        </p:txBody>
      </p:sp>
      <p:sp>
        <p:nvSpPr>
          <p:cNvPr id="60" name="مربع نص 59"/>
          <p:cNvSpPr txBox="1"/>
          <p:nvPr/>
        </p:nvSpPr>
        <p:spPr>
          <a:xfrm>
            <a:off x="4643438" y="1000108"/>
            <a:ext cx="3857652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- القواطع العلوية تؤمن القسم الموجب من الجهد والسفلية تؤمن القسم السالب.</a:t>
            </a:r>
          </a:p>
        </p:txBody>
      </p:sp>
      <p:sp>
        <p:nvSpPr>
          <p:cNvPr id="61" name="مربع نص 60"/>
          <p:cNvSpPr txBox="1"/>
          <p:nvPr/>
        </p:nvSpPr>
        <p:spPr>
          <a:xfrm>
            <a:off x="4643438" y="2428868"/>
            <a:ext cx="385765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- يجب أن تعمل كل مبدلة بإزاحة </a:t>
            </a:r>
            <a:r>
              <a:rPr lang="en-US" sz="2800" b="1" dirty="0">
                <a:cs typeface="Simplified Arabic" pitchFamily="2" charset="-78"/>
              </a:rPr>
              <a:t>120</a:t>
            </a:r>
            <a:r>
              <a:rPr lang="en-US" sz="2800" b="1" baseline="30000" dirty="0">
                <a:cs typeface="Simplified Arabic" pitchFamily="2" charset="-78"/>
                <a:sym typeface="Symbol"/>
              </a:rPr>
              <a:t></a:t>
            </a:r>
            <a:r>
              <a:rPr lang="ar-SY" sz="2800" b="1" dirty="0">
                <a:cs typeface="Simplified Arabic" pitchFamily="2" charset="-78"/>
                <a:sym typeface="Symbol"/>
              </a:rPr>
              <a:t> عن التي قبلها.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63" name="قوس كبير أيمن 62"/>
          <p:cNvSpPr/>
          <p:nvPr/>
        </p:nvSpPr>
        <p:spPr>
          <a:xfrm rot="5400000">
            <a:off x="1107257" y="2750339"/>
            <a:ext cx="214314" cy="1571636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4" name="قوس كبير أيمن 63"/>
          <p:cNvSpPr/>
          <p:nvPr/>
        </p:nvSpPr>
        <p:spPr>
          <a:xfrm rot="5400000">
            <a:off x="2678893" y="2750339"/>
            <a:ext cx="214314" cy="1571636"/>
          </a:xfrm>
          <a:prstGeom prst="rightBrac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6" name="قوس كبير أيمن 65"/>
          <p:cNvSpPr/>
          <p:nvPr/>
        </p:nvSpPr>
        <p:spPr>
          <a:xfrm rot="5400000">
            <a:off x="2107389" y="2750339"/>
            <a:ext cx="214314" cy="1571636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7" name="قوس كبير أيمن 66"/>
          <p:cNvSpPr/>
          <p:nvPr/>
        </p:nvSpPr>
        <p:spPr>
          <a:xfrm rot="5400000">
            <a:off x="821505" y="3036091"/>
            <a:ext cx="214314" cy="1000132"/>
          </a:xfrm>
          <a:prstGeom prst="rightBrac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8" name="قوس كبير أيمن 67"/>
          <p:cNvSpPr/>
          <p:nvPr/>
        </p:nvSpPr>
        <p:spPr>
          <a:xfrm rot="5400000">
            <a:off x="3178959" y="3250405"/>
            <a:ext cx="214314" cy="571504"/>
          </a:xfrm>
          <a:prstGeom prst="rightBrac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9" name="قوس كبير أيمن 68"/>
          <p:cNvSpPr/>
          <p:nvPr/>
        </p:nvSpPr>
        <p:spPr>
          <a:xfrm rot="5400000">
            <a:off x="1607323" y="2750339"/>
            <a:ext cx="214314" cy="1571636"/>
          </a:xfrm>
          <a:prstGeom prst="rightBrac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70" name="قوس كبير أيمن 69"/>
          <p:cNvSpPr/>
          <p:nvPr/>
        </p:nvSpPr>
        <p:spPr>
          <a:xfrm rot="5400000">
            <a:off x="571472" y="3286124"/>
            <a:ext cx="214314" cy="500066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71" name="قوس كبير أيمن 70"/>
          <p:cNvSpPr/>
          <p:nvPr/>
        </p:nvSpPr>
        <p:spPr>
          <a:xfrm rot="5400000">
            <a:off x="2928926" y="3000372"/>
            <a:ext cx="214314" cy="1071570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graphicFrame>
        <p:nvGraphicFramePr>
          <p:cNvPr id="27" name="Object 7"/>
          <p:cNvGraphicFramePr>
            <a:graphicFrameLocks noChangeAspect="1"/>
          </p:cNvGraphicFramePr>
          <p:nvPr/>
        </p:nvGraphicFramePr>
        <p:xfrm>
          <a:off x="568300" y="4071938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72" name="Equation" r:id="rId16" imgW="215640" imgH="228600" progId="Equation.DSMT4">
                  <p:embed/>
                </p:oleObj>
              </mc:Choice>
              <mc:Fallback>
                <p:oleObj name="Equation" r:id="rId16" imgW="215640" imgH="2286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00" y="4071938"/>
                        <a:ext cx="4318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7"/>
          <p:cNvGraphicFramePr>
            <a:graphicFrameLocks noChangeAspect="1"/>
          </p:cNvGraphicFramePr>
          <p:nvPr/>
        </p:nvGraphicFramePr>
        <p:xfrm>
          <a:off x="517500" y="4976813"/>
          <a:ext cx="4826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73" name="Equation" r:id="rId18" imgW="241200" imgH="228600" progId="Equation.DSMT4">
                  <p:embed/>
                </p:oleObj>
              </mc:Choice>
              <mc:Fallback>
                <p:oleObj name="Equation" r:id="rId18" imgW="2412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500" y="4976813"/>
                        <a:ext cx="482600" cy="458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7"/>
          <p:cNvGraphicFramePr>
            <a:graphicFrameLocks noChangeAspect="1"/>
          </p:cNvGraphicFramePr>
          <p:nvPr/>
        </p:nvGraphicFramePr>
        <p:xfrm>
          <a:off x="544487" y="5835650"/>
          <a:ext cx="4556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74" name="Equation" r:id="rId20" imgW="228600" imgH="228600" progId="Equation.DSMT4">
                  <p:embed/>
                </p:oleObj>
              </mc:Choice>
              <mc:Fallback>
                <p:oleObj name="Equation" r:id="rId20" imgW="22860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87" y="5835650"/>
                        <a:ext cx="455613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عنصر نائب لرقم الشريحة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31</a:t>
            </a:fld>
            <a:endParaRPr lang="ar-SY" dirty="0"/>
          </a:p>
        </p:txBody>
      </p:sp>
      <p:sp>
        <p:nvSpPr>
          <p:cNvPr id="31" name="عنصر نائب للتاريخ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2" name="عنصر نائب للتذييل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0" grpId="0"/>
      <p:bldP spid="61" grpId="0"/>
      <p:bldP spid="63" grpId="0" animBg="1"/>
      <p:bldP spid="63" grpId="1" animBg="1"/>
      <p:bldP spid="64" grpId="0" animBg="1"/>
      <p:bldP spid="64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70" grpId="0" animBg="1"/>
      <p:bldP spid="7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مجموعة 71"/>
          <p:cNvGrpSpPr/>
          <p:nvPr/>
        </p:nvGrpSpPr>
        <p:grpSpPr>
          <a:xfrm>
            <a:off x="357158" y="285728"/>
            <a:ext cx="3857652" cy="3147054"/>
            <a:chOff x="357158" y="285728"/>
            <a:chExt cx="3857652" cy="3147054"/>
          </a:xfrm>
        </p:grpSpPr>
        <p:sp>
          <p:nvSpPr>
            <p:cNvPr id="5" name="مربع نص 4"/>
            <p:cNvSpPr txBox="1"/>
            <p:nvPr/>
          </p:nvSpPr>
          <p:spPr>
            <a:xfrm>
              <a:off x="836826" y="285729"/>
              <a:ext cx="771532" cy="4801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000" dirty="0">
                  <a:sym typeface="Symbol"/>
                </a:rPr>
                <a:t>v</a:t>
              </a:r>
              <a:r>
                <a:rPr lang="en-US" sz="2000" baseline="-25000" dirty="0">
                  <a:sym typeface="Symbol"/>
                </a:rPr>
                <a:t>1</a:t>
              </a:r>
            </a:p>
          </p:txBody>
        </p:sp>
        <p:sp>
          <p:nvSpPr>
            <p:cNvPr id="6" name="مربع نص 5"/>
            <p:cNvSpPr txBox="1"/>
            <p:nvPr/>
          </p:nvSpPr>
          <p:spPr>
            <a:xfrm>
              <a:off x="1814493" y="285728"/>
              <a:ext cx="771532" cy="4801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000" dirty="0">
                  <a:solidFill>
                    <a:srgbClr val="FF0000"/>
                  </a:solidFill>
                  <a:sym typeface="Symbol"/>
                </a:rPr>
                <a:t>v</a:t>
              </a:r>
              <a:r>
                <a:rPr lang="en-US" sz="2000" baseline="-25000" dirty="0">
                  <a:solidFill>
                    <a:srgbClr val="FF0000"/>
                  </a:solidFill>
                  <a:sym typeface="Symbol"/>
                </a:rPr>
                <a:t>2</a:t>
              </a:r>
            </a:p>
          </p:txBody>
        </p:sp>
        <p:sp>
          <p:nvSpPr>
            <p:cNvPr id="7" name="مربع نص 6"/>
            <p:cNvSpPr txBox="1"/>
            <p:nvPr/>
          </p:nvSpPr>
          <p:spPr>
            <a:xfrm>
              <a:off x="2881479" y="285728"/>
              <a:ext cx="771532" cy="4801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000" dirty="0">
                  <a:solidFill>
                    <a:schemeClr val="accent3"/>
                  </a:solidFill>
                  <a:sym typeface="Symbol"/>
                </a:rPr>
                <a:t>v</a:t>
              </a:r>
              <a:r>
                <a:rPr lang="en-US" sz="2000" baseline="-25000" dirty="0">
                  <a:solidFill>
                    <a:schemeClr val="accent3"/>
                  </a:solidFill>
                  <a:sym typeface="Symbol"/>
                </a:rPr>
                <a:t>3</a:t>
              </a:r>
            </a:p>
          </p:txBody>
        </p:sp>
        <p:grpSp>
          <p:nvGrpSpPr>
            <p:cNvPr id="4" name="مجموعة 34"/>
            <p:cNvGrpSpPr/>
            <p:nvPr/>
          </p:nvGrpSpPr>
          <p:grpSpPr>
            <a:xfrm>
              <a:off x="357158" y="838331"/>
              <a:ext cx="3857652" cy="2594451"/>
              <a:chOff x="4786314" y="1225055"/>
              <a:chExt cx="3214710" cy="2162042"/>
            </a:xfrm>
          </p:grpSpPr>
          <p:pic>
            <p:nvPicPr>
              <p:cNvPr id="9" name="Picture 10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786314" y="1225055"/>
                <a:ext cx="2971800" cy="15335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0" name="مربع نص 9"/>
              <p:cNvSpPr txBox="1"/>
              <p:nvPr/>
            </p:nvSpPr>
            <p:spPr>
              <a:xfrm>
                <a:off x="7715272" y="1714488"/>
                <a:ext cx="285752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ar-SY" sz="2400" dirty="0">
                    <a:sym typeface="Symbol"/>
                  </a:rPr>
                  <a:t></a:t>
                </a:r>
                <a:endParaRPr lang="ar-SY" sz="2400" dirty="0"/>
              </a:p>
            </p:txBody>
          </p:sp>
          <p:graphicFrame>
            <p:nvGraphicFramePr>
              <p:cNvPr id="11" name="Object 2"/>
              <p:cNvGraphicFramePr>
                <a:graphicFrameLocks noChangeAspect="1"/>
              </p:cNvGraphicFramePr>
              <p:nvPr/>
            </p:nvGraphicFramePr>
            <p:xfrm>
              <a:off x="4914123" y="2793372"/>
              <a:ext cx="247650" cy="5937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984" name="Equation" r:id="rId4" imgW="164880" imgH="393480" progId="Equation.DSMT4">
                      <p:embed/>
                    </p:oleObj>
                  </mc:Choice>
                  <mc:Fallback>
                    <p:oleObj name="Equation" r:id="rId4" imgW="164880" imgH="393480" progId="Equation.DSMT4">
                      <p:embed/>
                      <p:pic>
                        <p:nvPicPr>
                          <p:cNvPr id="0" name="Picture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14123" y="2793372"/>
                            <a:ext cx="247650" cy="5937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" name="Object 2"/>
              <p:cNvGraphicFramePr>
                <a:graphicFrameLocks noChangeAspect="1"/>
              </p:cNvGraphicFramePr>
              <p:nvPr/>
            </p:nvGraphicFramePr>
            <p:xfrm>
              <a:off x="6013164" y="2911359"/>
              <a:ext cx="209550" cy="2095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985" name="Equation" r:id="rId6" imgW="139680" imgH="139680" progId="Equation.DSMT4">
                      <p:embed/>
                    </p:oleObj>
                  </mc:Choice>
                  <mc:Fallback>
                    <p:oleObj name="Equation" r:id="rId6" imgW="139680" imgH="139680" progId="Equation.DSMT4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13164" y="2911359"/>
                            <a:ext cx="209550" cy="2095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" name="Object 2"/>
              <p:cNvGraphicFramePr>
                <a:graphicFrameLocks noChangeAspect="1"/>
              </p:cNvGraphicFramePr>
              <p:nvPr/>
            </p:nvGraphicFramePr>
            <p:xfrm>
              <a:off x="7219950" y="2828925"/>
              <a:ext cx="342900" cy="266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986" name="Equation" r:id="rId8" imgW="228600" imgH="177480" progId="Equation.DSMT4">
                      <p:embed/>
                    </p:oleObj>
                  </mc:Choice>
                  <mc:Fallback>
                    <p:oleObj name="Equation" r:id="rId8" imgW="228600" imgH="177480" progId="Equation.DSMT4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219950" y="2828925"/>
                            <a:ext cx="342900" cy="2667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59" name="مربع نص 58"/>
          <p:cNvSpPr txBox="1"/>
          <p:nvPr/>
        </p:nvSpPr>
        <p:spPr>
          <a:xfrm>
            <a:off x="4572000" y="428604"/>
            <a:ext cx="414340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توليد جهود ثلاثية الطور متوازنة</a:t>
            </a:r>
          </a:p>
        </p:txBody>
      </p:sp>
      <p:sp>
        <p:nvSpPr>
          <p:cNvPr id="60" name="مربع نص 59"/>
          <p:cNvSpPr txBox="1"/>
          <p:nvPr/>
        </p:nvSpPr>
        <p:spPr>
          <a:xfrm>
            <a:off x="4643438" y="1000108"/>
            <a:ext cx="385765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- مما سبق نجد أنه يتم القدح وفق الترتيب التالي:</a:t>
            </a:r>
          </a:p>
        </p:txBody>
      </p:sp>
      <p:sp>
        <p:nvSpPr>
          <p:cNvPr id="30" name="عنصر نائب لرقم الشريحة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32</a:t>
            </a:fld>
            <a:endParaRPr lang="ar-SY" dirty="0"/>
          </a:p>
        </p:txBody>
      </p:sp>
      <p:sp>
        <p:nvSpPr>
          <p:cNvPr id="31" name="عنصر نائب للتاريخ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2" name="عنصر نائب للتذييل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38" name="مربع نص 37"/>
          <p:cNvSpPr txBox="1"/>
          <p:nvPr/>
        </p:nvSpPr>
        <p:spPr>
          <a:xfrm>
            <a:off x="452409" y="1064402"/>
            <a:ext cx="428628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>
                <a:cs typeface="Simplified Arabic" pitchFamily="2" charset="-78"/>
              </a:rPr>
              <a:t>1</a:t>
            </a:r>
          </a:p>
          <a:p>
            <a:pPr algn="just"/>
            <a:r>
              <a:rPr lang="en-US" sz="2800" b="1" dirty="0">
                <a:cs typeface="Simplified Arabic" pitchFamily="2" charset="-78"/>
              </a:rPr>
              <a:t>0</a:t>
            </a:r>
          </a:p>
          <a:p>
            <a:pPr algn="just"/>
            <a:r>
              <a:rPr lang="en-US" sz="2800" b="1" dirty="0">
                <a:cs typeface="Simplified Arabic" pitchFamily="2" charset="-78"/>
              </a:rPr>
              <a:t>1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39" name="مربع نص 38"/>
          <p:cNvSpPr txBox="1"/>
          <p:nvPr/>
        </p:nvSpPr>
        <p:spPr>
          <a:xfrm>
            <a:off x="976288" y="1064402"/>
            <a:ext cx="428628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>
                <a:cs typeface="Simplified Arabic" pitchFamily="2" charset="-78"/>
              </a:rPr>
              <a:t>1</a:t>
            </a:r>
          </a:p>
          <a:p>
            <a:pPr algn="just"/>
            <a:r>
              <a:rPr lang="en-US" sz="2800" b="1" dirty="0">
                <a:cs typeface="Simplified Arabic" pitchFamily="2" charset="-78"/>
              </a:rPr>
              <a:t>0</a:t>
            </a:r>
          </a:p>
          <a:p>
            <a:pPr algn="just"/>
            <a:r>
              <a:rPr lang="en-US" sz="2800" b="1" dirty="0">
                <a:cs typeface="Simplified Arabic" pitchFamily="2" charset="-78"/>
              </a:rPr>
              <a:t>0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40" name="مربع نص 39"/>
          <p:cNvSpPr txBox="1"/>
          <p:nvPr/>
        </p:nvSpPr>
        <p:spPr>
          <a:xfrm>
            <a:off x="1500167" y="1064402"/>
            <a:ext cx="428628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>
                <a:cs typeface="Simplified Arabic" pitchFamily="2" charset="-78"/>
              </a:rPr>
              <a:t>1</a:t>
            </a:r>
          </a:p>
          <a:p>
            <a:pPr algn="just"/>
            <a:r>
              <a:rPr lang="en-US" sz="2800" b="1" dirty="0">
                <a:cs typeface="Simplified Arabic" pitchFamily="2" charset="-78"/>
              </a:rPr>
              <a:t>1</a:t>
            </a:r>
          </a:p>
          <a:p>
            <a:pPr algn="just"/>
            <a:r>
              <a:rPr lang="en-US" sz="2800" b="1" dirty="0">
                <a:cs typeface="Simplified Arabic" pitchFamily="2" charset="-78"/>
              </a:rPr>
              <a:t>0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41" name="مربع نص 40"/>
          <p:cNvSpPr txBox="1"/>
          <p:nvPr/>
        </p:nvSpPr>
        <p:spPr>
          <a:xfrm>
            <a:off x="2024046" y="1064402"/>
            <a:ext cx="428628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>
                <a:cs typeface="Simplified Arabic" pitchFamily="2" charset="-78"/>
              </a:rPr>
              <a:t>0</a:t>
            </a:r>
          </a:p>
          <a:p>
            <a:pPr algn="just"/>
            <a:r>
              <a:rPr lang="en-US" sz="2800" b="1" dirty="0">
                <a:cs typeface="Simplified Arabic" pitchFamily="2" charset="-78"/>
              </a:rPr>
              <a:t>1</a:t>
            </a:r>
          </a:p>
          <a:p>
            <a:pPr algn="just"/>
            <a:r>
              <a:rPr lang="en-US" sz="2800" b="1" dirty="0">
                <a:cs typeface="Simplified Arabic" pitchFamily="2" charset="-78"/>
              </a:rPr>
              <a:t>0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42" name="مربع نص 41"/>
          <p:cNvSpPr txBox="1"/>
          <p:nvPr/>
        </p:nvSpPr>
        <p:spPr>
          <a:xfrm>
            <a:off x="2547925" y="1064402"/>
            <a:ext cx="428628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>
                <a:cs typeface="Simplified Arabic" pitchFamily="2" charset="-78"/>
              </a:rPr>
              <a:t>0</a:t>
            </a:r>
          </a:p>
          <a:p>
            <a:pPr algn="just"/>
            <a:r>
              <a:rPr lang="en-US" sz="2800" b="1" dirty="0">
                <a:cs typeface="Simplified Arabic" pitchFamily="2" charset="-78"/>
              </a:rPr>
              <a:t>1</a:t>
            </a:r>
          </a:p>
          <a:p>
            <a:pPr algn="just"/>
            <a:r>
              <a:rPr lang="en-US" sz="2800" b="1" dirty="0">
                <a:cs typeface="Simplified Arabic" pitchFamily="2" charset="-78"/>
              </a:rPr>
              <a:t>1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43" name="مربع نص 42"/>
          <p:cNvSpPr txBox="1"/>
          <p:nvPr/>
        </p:nvSpPr>
        <p:spPr>
          <a:xfrm>
            <a:off x="3071802" y="1064402"/>
            <a:ext cx="428628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>
                <a:cs typeface="Simplified Arabic" pitchFamily="2" charset="-78"/>
              </a:rPr>
              <a:t>0</a:t>
            </a:r>
          </a:p>
          <a:p>
            <a:pPr algn="just"/>
            <a:r>
              <a:rPr lang="en-US" sz="2800" b="1" dirty="0">
                <a:cs typeface="Simplified Arabic" pitchFamily="2" charset="-78"/>
              </a:rPr>
              <a:t>0</a:t>
            </a:r>
          </a:p>
          <a:p>
            <a:pPr algn="just"/>
            <a:r>
              <a:rPr lang="en-US" sz="2800" b="1" dirty="0">
                <a:cs typeface="Simplified Arabic" pitchFamily="2" charset="-78"/>
              </a:rPr>
              <a:t>1</a:t>
            </a:r>
            <a:endParaRPr lang="ar-SY" sz="2800" b="1" dirty="0">
              <a:cs typeface="Simplified Arabic" pitchFamily="2" charset="-78"/>
            </a:endParaRPr>
          </a:p>
        </p:txBody>
      </p:sp>
      <p:pic>
        <p:nvPicPr>
          <p:cNvPr id="47" name="صورة 46" descr="inverter working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472" y="3571876"/>
            <a:ext cx="2990850" cy="2781300"/>
          </a:xfrm>
          <a:prstGeom prst="rect">
            <a:avLst/>
          </a:prstGeom>
        </p:spPr>
      </p:pic>
      <p:sp>
        <p:nvSpPr>
          <p:cNvPr id="48" name="مربع نص 47"/>
          <p:cNvSpPr txBox="1"/>
          <p:nvPr/>
        </p:nvSpPr>
        <p:spPr>
          <a:xfrm>
            <a:off x="4071934" y="2928934"/>
            <a:ext cx="471490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كل مفتاح الكتروني يعمل لمدة </a:t>
            </a:r>
            <a:r>
              <a:rPr lang="en-US" sz="2800" b="1" dirty="0">
                <a:solidFill>
                  <a:srgbClr val="C00000"/>
                </a:solidFill>
                <a:cs typeface="Simplified Arabic" pitchFamily="2" charset="-78"/>
              </a:rPr>
              <a:t>180</a:t>
            </a:r>
            <a:r>
              <a:rPr lang="en-US" sz="2800" b="1" baseline="30000" dirty="0">
                <a:solidFill>
                  <a:srgbClr val="C00000"/>
                </a:solidFill>
                <a:cs typeface="Simplified Arabic" pitchFamily="2" charset="-78"/>
                <a:sym typeface="Symbol"/>
              </a:rPr>
              <a:t></a:t>
            </a:r>
            <a:endParaRPr lang="ar-SY" sz="2800" b="1" baseline="30000" dirty="0">
              <a:solidFill>
                <a:srgbClr val="C00000"/>
              </a:solidFill>
              <a:cs typeface="Simplified Arabic" pitchFamily="2" charset="-78"/>
            </a:endParaRPr>
          </a:p>
        </p:txBody>
      </p:sp>
      <p:sp>
        <p:nvSpPr>
          <p:cNvPr id="49" name="مربع نص 48"/>
          <p:cNvSpPr txBox="1"/>
          <p:nvPr/>
        </p:nvSpPr>
        <p:spPr>
          <a:xfrm>
            <a:off x="4286248" y="3714752"/>
            <a:ext cx="4429156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كل مفتاح الكتروني يعمل لمدة </a:t>
            </a:r>
            <a:r>
              <a:rPr lang="en-US" sz="2800" b="1" dirty="0">
                <a:solidFill>
                  <a:srgbClr val="00B050"/>
                </a:solidFill>
                <a:cs typeface="Simplified Arabic" pitchFamily="2" charset="-78"/>
              </a:rPr>
              <a:t>60</a:t>
            </a:r>
            <a:r>
              <a:rPr lang="en-US" sz="2800" b="1" baseline="30000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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مع مفتاحين من المجموعة الأخرى لا يشتركان معه في نفس الطور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8" grpId="0"/>
      <p:bldP spid="4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مستطيل مستدير الزوايا 61"/>
          <p:cNvSpPr/>
          <p:nvPr/>
        </p:nvSpPr>
        <p:spPr>
          <a:xfrm>
            <a:off x="980430" y="1142984"/>
            <a:ext cx="2520000" cy="2520000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1" name="مستطيل مستدير الزوايا 60"/>
          <p:cNvSpPr/>
          <p:nvPr/>
        </p:nvSpPr>
        <p:spPr>
          <a:xfrm>
            <a:off x="980430" y="3766520"/>
            <a:ext cx="2520000" cy="2520000"/>
          </a:xfrm>
          <a:prstGeom prst="roundRect">
            <a:avLst/>
          </a:prstGeom>
          <a:solidFill>
            <a:srgbClr val="FFCCFF">
              <a:alpha val="5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0" name="مستطيل مستدير الزوايا 59"/>
          <p:cNvSpPr/>
          <p:nvPr/>
        </p:nvSpPr>
        <p:spPr>
          <a:xfrm>
            <a:off x="5623900" y="3786190"/>
            <a:ext cx="2520000" cy="2520000"/>
          </a:xfrm>
          <a:prstGeom prst="roundRect">
            <a:avLst/>
          </a:prstGeom>
          <a:solidFill>
            <a:srgbClr val="CCFFCC">
              <a:alpha val="5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59" name="مستطيل مستدير الزوايا 58"/>
          <p:cNvSpPr>
            <a:spLocks/>
          </p:cNvSpPr>
          <p:nvPr/>
        </p:nvSpPr>
        <p:spPr>
          <a:xfrm>
            <a:off x="5623900" y="1142984"/>
            <a:ext cx="2520000" cy="2520000"/>
          </a:xfrm>
          <a:prstGeom prst="roundRect">
            <a:avLst/>
          </a:prstGeom>
          <a:solidFill>
            <a:srgbClr val="FFFFCC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3613152" y="428604"/>
          <a:ext cx="27924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38" name="Equation" r:id="rId3" imgW="1396800" imgH="228600" progId="Equation.DSMT4">
                  <p:embed/>
                </p:oleObj>
              </mc:Choice>
              <mc:Fallback>
                <p:oleObj name="Equation" r:id="rId3" imgW="139680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152" y="428604"/>
                        <a:ext cx="2792412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7"/>
          <p:cNvGraphicFramePr>
            <a:graphicFrameLocks noChangeAspect="1"/>
          </p:cNvGraphicFramePr>
          <p:nvPr/>
        </p:nvGraphicFramePr>
        <p:xfrm>
          <a:off x="6091248" y="1543040"/>
          <a:ext cx="16478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39" name="Equation" r:id="rId5" imgW="825480" imgH="228600" progId="Equation.DSMT4">
                  <p:embed/>
                </p:oleObj>
              </mc:Choice>
              <mc:Fallback>
                <p:oleObj name="Equation" r:id="rId5" imgW="82548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1248" y="1543040"/>
                        <a:ext cx="164782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7"/>
          <p:cNvGraphicFramePr>
            <a:graphicFrameLocks noChangeAspect="1"/>
          </p:cNvGraphicFramePr>
          <p:nvPr/>
        </p:nvGraphicFramePr>
        <p:xfrm>
          <a:off x="6000760" y="2221701"/>
          <a:ext cx="1828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40" name="Equation" r:id="rId7" imgW="914400" imgH="228600" progId="Equation.DSMT4">
                  <p:embed/>
                </p:oleObj>
              </mc:Choice>
              <mc:Fallback>
                <p:oleObj name="Equation" r:id="rId7" imgW="91440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60" y="2221701"/>
                        <a:ext cx="18288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7"/>
          <p:cNvGraphicFramePr>
            <a:graphicFrameLocks noChangeAspect="1"/>
          </p:cNvGraphicFramePr>
          <p:nvPr/>
        </p:nvGraphicFramePr>
        <p:xfrm>
          <a:off x="6192054" y="2900362"/>
          <a:ext cx="14462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41" name="Equation" r:id="rId9" imgW="723600" imgH="228600" progId="Equation.DSMT4">
                  <p:embed/>
                </p:oleObj>
              </mc:Choice>
              <mc:Fallback>
                <p:oleObj name="Equation" r:id="rId9" imgW="72360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2054" y="2900362"/>
                        <a:ext cx="1446213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7"/>
          <p:cNvGraphicFramePr>
            <a:graphicFrameLocks noChangeAspect="1"/>
          </p:cNvGraphicFramePr>
          <p:nvPr/>
        </p:nvGraphicFramePr>
        <p:xfrm>
          <a:off x="6206527" y="4143380"/>
          <a:ext cx="1397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42" name="Equation" r:id="rId11" imgW="698400" imgH="228600" progId="Equation.DSMT4">
                  <p:embed/>
                </p:oleObj>
              </mc:Choice>
              <mc:Fallback>
                <p:oleObj name="Equation" r:id="rId11" imgW="69840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6527" y="4143380"/>
                        <a:ext cx="13970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7"/>
          <p:cNvGraphicFramePr>
            <a:graphicFrameLocks noChangeAspect="1"/>
          </p:cNvGraphicFramePr>
          <p:nvPr/>
        </p:nvGraphicFramePr>
        <p:xfrm>
          <a:off x="6043015" y="4822041"/>
          <a:ext cx="17240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43" name="Equation" r:id="rId13" imgW="863280" imgH="228600" progId="Equation.DSMT4">
                  <p:embed/>
                </p:oleObj>
              </mc:Choice>
              <mc:Fallback>
                <p:oleObj name="Equation" r:id="rId13" imgW="863280" imgH="2286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3015" y="4822041"/>
                        <a:ext cx="172402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7"/>
          <p:cNvGraphicFramePr>
            <a:graphicFrameLocks noChangeAspect="1"/>
          </p:cNvGraphicFramePr>
          <p:nvPr/>
        </p:nvGraphicFramePr>
        <p:xfrm>
          <a:off x="6208908" y="5500702"/>
          <a:ext cx="13922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44" name="Equation" r:id="rId15" imgW="698400" imgH="228600" progId="Equation.DSMT4">
                  <p:embed/>
                </p:oleObj>
              </mc:Choice>
              <mc:Fallback>
                <p:oleObj name="Equation" r:id="rId15" imgW="698400" imgH="2286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8908" y="5500702"/>
                        <a:ext cx="139223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7"/>
          <p:cNvGraphicFramePr>
            <a:graphicFrameLocks noChangeAspect="1"/>
          </p:cNvGraphicFramePr>
          <p:nvPr/>
        </p:nvGraphicFramePr>
        <p:xfrm>
          <a:off x="1150309" y="4195148"/>
          <a:ext cx="220980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45" name="Equation" r:id="rId17" imgW="1104840" imgH="241200" progId="Equation.DSMT4">
                  <p:embed/>
                </p:oleObj>
              </mc:Choice>
              <mc:Fallback>
                <p:oleObj name="Equation" r:id="rId17" imgW="1104840" imgH="2412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309" y="4195148"/>
                        <a:ext cx="2209800" cy="484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7"/>
          <p:cNvGraphicFramePr>
            <a:graphicFrameLocks noChangeAspect="1"/>
          </p:cNvGraphicFramePr>
          <p:nvPr/>
        </p:nvGraphicFramePr>
        <p:xfrm>
          <a:off x="1101097" y="4838884"/>
          <a:ext cx="23082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46" name="Equation" r:id="rId19" imgW="1155600" imgH="241200" progId="Equation.DSMT4">
                  <p:embed/>
                </p:oleObj>
              </mc:Choice>
              <mc:Fallback>
                <p:oleObj name="Equation" r:id="rId19" imgW="1155600" imgH="2412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097" y="4838884"/>
                        <a:ext cx="2308225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7"/>
          <p:cNvGraphicFramePr>
            <a:graphicFrameLocks noChangeAspect="1"/>
          </p:cNvGraphicFramePr>
          <p:nvPr/>
        </p:nvGraphicFramePr>
        <p:xfrm>
          <a:off x="1124909" y="5481032"/>
          <a:ext cx="2260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47" name="Equation" r:id="rId21" imgW="1130040" imgH="241200" progId="Equation.DSMT4">
                  <p:embed/>
                </p:oleObj>
              </mc:Choice>
              <mc:Fallback>
                <p:oleObj name="Equation" r:id="rId21" imgW="1130040" imgH="2412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4909" y="5481032"/>
                        <a:ext cx="22606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7"/>
          <p:cNvGraphicFramePr>
            <a:graphicFrameLocks noChangeAspect="1"/>
          </p:cNvGraphicFramePr>
          <p:nvPr/>
        </p:nvGraphicFramePr>
        <p:xfrm>
          <a:off x="1167756" y="1328726"/>
          <a:ext cx="20542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48" name="Equation" r:id="rId23" imgW="1028520" imgH="241200" progId="Equation.DSMT4">
                  <p:embed/>
                </p:oleObj>
              </mc:Choice>
              <mc:Fallback>
                <p:oleObj name="Equation" r:id="rId23" imgW="1028520" imgH="24120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7756" y="1328726"/>
                        <a:ext cx="2054225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7"/>
          <p:cNvGraphicFramePr>
            <a:graphicFrameLocks noChangeAspect="1"/>
          </p:cNvGraphicFramePr>
          <p:nvPr/>
        </p:nvGraphicFramePr>
        <p:xfrm>
          <a:off x="1140768" y="2471734"/>
          <a:ext cx="2108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49" name="Equation" r:id="rId25" imgW="1054080" imgH="241200" progId="Equation.DSMT4">
                  <p:embed/>
                </p:oleObj>
              </mc:Choice>
              <mc:Fallback>
                <p:oleObj name="Equation" r:id="rId25" imgW="1054080" imgH="24120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0768" y="2471734"/>
                        <a:ext cx="21082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7"/>
          <p:cNvGraphicFramePr>
            <a:graphicFrameLocks noChangeAspect="1"/>
          </p:cNvGraphicFramePr>
          <p:nvPr/>
        </p:nvGraphicFramePr>
        <p:xfrm>
          <a:off x="1649562" y="3043238"/>
          <a:ext cx="10906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50" name="Equation" r:id="rId27" imgW="545760" imgH="228600" progId="Equation.DSMT4">
                  <p:embed/>
                </p:oleObj>
              </mc:Choice>
              <mc:Fallback>
                <p:oleObj name="Equation" r:id="rId27" imgW="545760" imgH="22860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9562" y="3043238"/>
                        <a:ext cx="1090612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7"/>
          <p:cNvGraphicFramePr>
            <a:graphicFrameLocks noChangeAspect="1"/>
          </p:cNvGraphicFramePr>
          <p:nvPr/>
        </p:nvGraphicFramePr>
        <p:xfrm>
          <a:off x="6756424" y="285728"/>
          <a:ext cx="1244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51" name="Equation" r:id="rId29" imgW="622080" imgH="393480" progId="Equation.DSMT4">
                  <p:embed/>
                </p:oleObj>
              </mc:Choice>
              <mc:Fallback>
                <p:oleObj name="Equation" r:id="rId29" imgW="622080" imgH="3934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24" y="285728"/>
                        <a:ext cx="12446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7"/>
          <p:cNvGraphicFramePr>
            <a:graphicFrameLocks noChangeAspect="1"/>
          </p:cNvGraphicFramePr>
          <p:nvPr/>
        </p:nvGraphicFramePr>
        <p:xfrm>
          <a:off x="1051868" y="1900230"/>
          <a:ext cx="2286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52" name="Equation" r:id="rId31" imgW="1143000" imgH="241200" progId="Equation.DSMT4">
                  <p:embed/>
                </p:oleObj>
              </mc:Choice>
              <mc:Fallback>
                <p:oleObj name="Equation" r:id="rId31" imgW="1143000" imgH="241200" progId="Equation.DSMT4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1868" y="1900230"/>
                        <a:ext cx="22860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مربع نص 62"/>
          <p:cNvSpPr txBox="1"/>
          <p:nvPr/>
        </p:nvSpPr>
        <p:spPr>
          <a:xfrm rot="16200000">
            <a:off x="4047792" y="4810464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جهود الطور</a:t>
            </a:r>
          </a:p>
        </p:txBody>
      </p:sp>
      <p:sp>
        <p:nvSpPr>
          <p:cNvPr id="64" name="مربع نص 63"/>
          <p:cNvSpPr txBox="1"/>
          <p:nvPr/>
        </p:nvSpPr>
        <p:spPr>
          <a:xfrm rot="16200000">
            <a:off x="4047792" y="2167258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جهود الخط</a:t>
            </a:r>
          </a:p>
        </p:txBody>
      </p:sp>
      <p:sp>
        <p:nvSpPr>
          <p:cNvPr id="65" name="مربع نص 64"/>
          <p:cNvSpPr txBox="1"/>
          <p:nvPr/>
        </p:nvSpPr>
        <p:spPr>
          <a:xfrm rot="16200000">
            <a:off x="-738554" y="2167260"/>
            <a:ext cx="285752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تيارات القواطع والمنبع</a:t>
            </a:r>
          </a:p>
        </p:txBody>
      </p:sp>
      <p:sp>
        <p:nvSpPr>
          <p:cNvPr id="66" name="مربع نص 65"/>
          <p:cNvSpPr txBox="1"/>
          <p:nvPr/>
        </p:nvSpPr>
        <p:spPr>
          <a:xfrm rot="16200000">
            <a:off x="-738556" y="4810466"/>
            <a:ext cx="285752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جهود القواطع</a:t>
            </a:r>
          </a:p>
        </p:txBody>
      </p:sp>
      <p:sp>
        <p:nvSpPr>
          <p:cNvPr id="67" name="مربع نص 66">
            <a:hlinkClick r:id="rId33" action="ppaction://hlinksldjump"/>
          </p:cNvPr>
          <p:cNvSpPr txBox="1"/>
          <p:nvPr/>
        </p:nvSpPr>
        <p:spPr>
          <a:xfrm>
            <a:off x="1571604" y="357166"/>
            <a:ext cx="16903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الجدول</a:t>
            </a:r>
          </a:p>
        </p:txBody>
      </p:sp>
      <p:sp>
        <p:nvSpPr>
          <p:cNvPr id="68" name="مربع نص 67"/>
          <p:cNvSpPr txBox="1"/>
          <p:nvPr/>
        </p:nvSpPr>
        <p:spPr>
          <a:xfrm>
            <a:off x="7215206" y="-71462"/>
            <a:ext cx="16903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مثال 1</a:t>
            </a:r>
          </a:p>
        </p:txBody>
      </p:sp>
      <p:sp>
        <p:nvSpPr>
          <p:cNvPr id="28" name="عنصر نائب لرقم الشريحة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33</a:t>
            </a:fld>
            <a:endParaRPr lang="ar-SY" dirty="0"/>
          </a:p>
        </p:txBody>
      </p:sp>
      <p:sp>
        <p:nvSpPr>
          <p:cNvPr id="30" name="عنصر نائب للتاريخ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2" name="عنصر نائب للتذييل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1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1" grpId="0" animBg="1"/>
      <p:bldP spid="60" grpId="0" animBg="1"/>
      <p:bldP spid="59" grpId="0" animBg="1"/>
      <p:bldP spid="63" grpId="0"/>
      <p:bldP spid="64" grpId="0"/>
      <p:bldP spid="65" grpId="0"/>
      <p:bldP spid="6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مستطيل مستدير الزوايا 61"/>
          <p:cNvSpPr/>
          <p:nvPr/>
        </p:nvSpPr>
        <p:spPr>
          <a:xfrm>
            <a:off x="980430" y="1142984"/>
            <a:ext cx="2520000" cy="2520000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1" name="مستطيل مستدير الزوايا 60"/>
          <p:cNvSpPr/>
          <p:nvPr/>
        </p:nvSpPr>
        <p:spPr>
          <a:xfrm>
            <a:off x="980430" y="3766520"/>
            <a:ext cx="2520000" cy="2520000"/>
          </a:xfrm>
          <a:prstGeom prst="roundRect">
            <a:avLst/>
          </a:prstGeom>
          <a:solidFill>
            <a:srgbClr val="FFCCFF">
              <a:alpha val="5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0" name="مستطيل مستدير الزوايا 59"/>
          <p:cNvSpPr/>
          <p:nvPr/>
        </p:nvSpPr>
        <p:spPr>
          <a:xfrm>
            <a:off x="5623900" y="3786190"/>
            <a:ext cx="2520000" cy="2520000"/>
          </a:xfrm>
          <a:prstGeom prst="roundRect">
            <a:avLst/>
          </a:prstGeom>
          <a:solidFill>
            <a:srgbClr val="CCFFCC">
              <a:alpha val="5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59" name="مستطيل مستدير الزوايا 58"/>
          <p:cNvSpPr>
            <a:spLocks/>
          </p:cNvSpPr>
          <p:nvPr/>
        </p:nvSpPr>
        <p:spPr>
          <a:xfrm>
            <a:off x="5623900" y="1142984"/>
            <a:ext cx="2520000" cy="2520000"/>
          </a:xfrm>
          <a:prstGeom prst="roundRect">
            <a:avLst/>
          </a:prstGeom>
          <a:solidFill>
            <a:srgbClr val="FFFFCC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3549650" y="428625"/>
          <a:ext cx="29194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38" name="Equation" r:id="rId3" imgW="1460160" imgH="228600" progId="Equation.DSMT4">
                  <p:embed/>
                </p:oleObj>
              </mc:Choice>
              <mc:Fallback>
                <p:oleObj name="Equation" r:id="rId3" imgW="146016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50" y="428625"/>
                        <a:ext cx="2919413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7"/>
          <p:cNvGraphicFramePr>
            <a:graphicFrameLocks noChangeAspect="1"/>
          </p:cNvGraphicFramePr>
          <p:nvPr/>
        </p:nvGraphicFramePr>
        <p:xfrm>
          <a:off x="6091248" y="1543040"/>
          <a:ext cx="16478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39" name="Equation" r:id="rId5" imgW="825480" imgH="228600" progId="Equation.DSMT4">
                  <p:embed/>
                </p:oleObj>
              </mc:Choice>
              <mc:Fallback>
                <p:oleObj name="Equation" r:id="rId5" imgW="82548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1248" y="1543040"/>
                        <a:ext cx="164782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7"/>
          <p:cNvGraphicFramePr>
            <a:graphicFrameLocks noChangeAspect="1"/>
          </p:cNvGraphicFramePr>
          <p:nvPr/>
        </p:nvGraphicFramePr>
        <p:xfrm>
          <a:off x="6191250" y="2220913"/>
          <a:ext cx="1447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40" name="Equation" r:id="rId7" imgW="723600" imgH="228600" progId="Equation.DSMT4">
                  <p:embed/>
                </p:oleObj>
              </mc:Choice>
              <mc:Fallback>
                <p:oleObj name="Equation" r:id="rId7" imgW="72360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50" y="2220913"/>
                        <a:ext cx="14478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7"/>
          <p:cNvGraphicFramePr>
            <a:graphicFrameLocks noChangeAspect="1"/>
          </p:cNvGraphicFramePr>
          <p:nvPr/>
        </p:nvGraphicFramePr>
        <p:xfrm>
          <a:off x="6003925" y="2900363"/>
          <a:ext cx="18256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41" name="Equation" r:id="rId9" imgW="914400" imgH="228600" progId="Equation.DSMT4">
                  <p:embed/>
                </p:oleObj>
              </mc:Choice>
              <mc:Fallback>
                <p:oleObj name="Equation" r:id="rId9" imgW="91440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3925" y="2900363"/>
                        <a:ext cx="182562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7"/>
          <p:cNvGraphicFramePr>
            <a:graphicFrameLocks noChangeAspect="1"/>
          </p:cNvGraphicFramePr>
          <p:nvPr/>
        </p:nvGraphicFramePr>
        <p:xfrm>
          <a:off x="6118225" y="4143375"/>
          <a:ext cx="1574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42" name="Equation" r:id="rId11" imgW="787320" imgH="228600" progId="Equation.DSMT4">
                  <p:embed/>
                </p:oleObj>
              </mc:Choice>
              <mc:Fallback>
                <p:oleObj name="Equation" r:id="rId11" imgW="78732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8225" y="4143375"/>
                        <a:ext cx="15748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7"/>
          <p:cNvGraphicFramePr>
            <a:graphicFrameLocks noChangeAspect="1"/>
          </p:cNvGraphicFramePr>
          <p:nvPr/>
        </p:nvGraphicFramePr>
        <p:xfrm>
          <a:off x="6107113" y="4822825"/>
          <a:ext cx="15970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43" name="Equation" r:id="rId13" imgW="799920" imgH="228600" progId="Equation.DSMT4">
                  <p:embed/>
                </p:oleObj>
              </mc:Choice>
              <mc:Fallback>
                <p:oleObj name="Equation" r:id="rId13" imgW="79992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7113" y="4822825"/>
                        <a:ext cx="159702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7"/>
          <p:cNvGraphicFramePr>
            <a:graphicFrameLocks noChangeAspect="1"/>
          </p:cNvGraphicFramePr>
          <p:nvPr/>
        </p:nvGraphicFramePr>
        <p:xfrm>
          <a:off x="6121400" y="5500688"/>
          <a:ext cx="15684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44" name="Equation" r:id="rId15" imgW="787320" imgH="228600" progId="Equation.DSMT4">
                  <p:embed/>
                </p:oleObj>
              </mc:Choice>
              <mc:Fallback>
                <p:oleObj name="Equation" r:id="rId15" imgW="787320" imgH="2286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1400" y="5500688"/>
                        <a:ext cx="156845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7"/>
          <p:cNvGraphicFramePr>
            <a:graphicFrameLocks noChangeAspect="1"/>
          </p:cNvGraphicFramePr>
          <p:nvPr/>
        </p:nvGraphicFramePr>
        <p:xfrm>
          <a:off x="1150309" y="4195148"/>
          <a:ext cx="220980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45" name="Equation" r:id="rId17" imgW="1104840" imgH="241200" progId="Equation.DSMT4">
                  <p:embed/>
                </p:oleObj>
              </mc:Choice>
              <mc:Fallback>
                <p:oleObj name="Equation" r:id="rId17" imgW="1104840" imgH="241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309" y="4195148"/>
                        <a:ext cx="2209800" cy="484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7"/>
          <p:cNvGraphicFramePr>
            <a:graphicFrameLocks noChangeAspect="1"/>
          </p:cNvGraphicFramePr>
          <p:nvPr/>
        </p:nvGraphicFramePr>
        <p:xfrm>
          <a:off x="1101097" y="4838884"/>
          <a:ext cx="23082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46" name="Equation" r:id="rId19" imgW="1155600" imgH="241200" progId="Equation.DSMT4">
                  <p:embed/>
                </p:oleObj>
              </mc:Choice>
              <mc:Fallback>
                <p:oleObj name="Equation" r:id="rId19" imgW="1155600" imgH="2412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097" y="4838884"/>
                        <a:ext cx="2308225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7"/>
          <p:cNvGraphicFramePr>
            <a:graphicFrameLocks noChangeAspect="1"/>
          </p:cNvGraphicFramePr>
          <p:nvPr/>
        </p:nvGraphicFramePr>
        <p:xfrm>
          <a:off x="1112838" y="5481638"/>
          <a:ext cx="2286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47" name="Equation" r:id="rId21" imgW="1143000" imgH="241200" progId="Equation.DSMT4">
                  <p:embed/>
                </p:oleObj>
              </mc:Choice>
              <mc:Fallback>
                <p:oleObj name="Equation" r:id="rId21" imgW="1143000" imgH="2412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5481638"/>
                        <a:ext cx="22860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7"/>
          <p:cNvGraphicFramePr>
            <a:graphicFrameLocks noChangeAspect="1"/>
          </p:cNvGraphicFramePr>
          <p:nvPr/>
        </p:nvGraphicFramePr>
        <p:xfrm>
          <a:off x="1167756" y="1328726"/>
          <a:ext cx="20542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48" name="Equation" r:id="rId23" imgW="1028520" imgH="241200" progId="Equation.DSMT4">
                  <p:embed/>
                </p:oleObj>
              </mc:Choice>
              <mc:Fallback>
                <p:oleObj name="Equation" r:id="rId23" imgW="1028520" imgH="2412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7756" y="1328726"/>
                        <a:ext cx="2054225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7"/>
          <p:cNvGraphicFramePr>
            <a:graphicFrameLocks noChangeAspect="1"/>
          </p:cNvGraphicFramePr>
          <p:nvPr/>
        </p:nvGraphicFramePr>
        <p:xfrm>
          <a:off x="1065213" y="2471738"/>
          <a:ext cx="2260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49" name="Equation" r:id="rId25" imgW="1130040" imgH="241200" progId="Equation.DSMT4">
                  <p:embed/>
                </p:oleObj>
              </mc:Choice>
              <mc:Fallback>
                <p:oleObj name="Equation" r:id="rId25" imgW="1130040" imgH="2412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213" y="2471738"/>
                        <a:ext cx="22606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7"/>
          <p:cNvGraphicFramePr>
            <a:graphicFrameLocks noChangeAspect="1"/>
          </p:cNvGraphicFramePr>
          <p:nvPr/>
        </p:nvGraphicFramePr>
        <p:xfrm>
          <a:off x="1738313" y="3043238"/>
          <a:ext cx="9128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50" name="Equation" r:id="rId27" imgW="457200" imgH="228600" progId="Equation.DSMT4">
                  <p:embed/>
                </p:oleObj>
              </mc:Choice>
              <mc:Fallback>
                <p:oleObj name="Equation" r:id="rId27" imgW="457200" imgH="2286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8313" y="3043238"/>
                        <a:ext cx="912812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7"/>
          <p:cNvGraphicFramePr>
            <a:graphicFrameLocks noChangeAspect="1"/>
          </p:cNvGraphicFramePr>
          <p:nvPr/>
        </p:nvGraphicFramePr>
        <p:xfrm>
          <a:off x="6629400" y="285750"/>
          <a:ext cx="1498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51" name="Equation" r:id="rId29" imgW="749160" imgH="393480" progId="Equation.DSMT4">
                  <p:embed/>
                </p:oleObj>
              </mc:Choice>
              <mc:Fallback>
                <p:oleObj name="Equation" r:id="rId29" imgW="749160" imgH="3934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285750"/>
                        <a:ext cx="14986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7"/>
          <p:cNvGraphicFramePr>
            <a:graphicFrameLocks noChangeAspect="1"/>
          </p:cNvGraphicFramePr>
          <p:nvPr/>
        </p:nvGraphicFramePr>
        <p:xfrm>
          <a:off x="1051868" y="1900230"/>
          <a:ext cx="2286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52" name="Equation" r:id="rId31" imgW="1143000" imgH="241200" progId="Equation.DSMT4">
                  <p:embed/>
                </p:oleObj>
              </mc:Choice>
              <mc:Fallback>
                <p:oleObj name="Equation" r:id="rId31" imgW="1143000" imgH="24120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1868" y="1900230"/>
                        <a:ext cx="22860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مربع نص 62"/>
          <p:cNvSpPr txBox="1"/>
          <p:nvPr/>
        </p:nvSpPr>
        <p:spPr>
          <a:xfrm rot="16200000">
            <a:off x="4047792" y="4810464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جهود الطور</a:t>
            </a:r>
          </a:p>
        </p:txBody>
      </p:sp>
      <p:sp>
        <p:nvSpPr>
          <p:cNvPr id="64" name="مربع نص 63"/>
          <p:cNvSpPr txBox="1"/>
          <p:nvPr/>
        </p:nvSpPr>
        <p:spPr>
          <a:xfrm rot="16200000">
            <a:off x="4047792" y="2167258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جهود الخط</a:t>
            </a:r>
          </a:p>
        </p:txBody>
      </p:sp>
      <p:sp>
        <p:nvSpPr>
          <p:cNvPr id="65" name="مربع نص 64"/>
          <p:cNvSpPr txBox="1"/>
          <p:nvPr/>
        </p:nvSpPr>
        <p:spPr>
          <a:xfrm rot="16200000">
            <a:off x="-738554" y="2167260"/>
            <a:ext cx="285752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تيارات القواطع والمنبع</a:t>
            </a:r>
          </a:p>
        </p:txBody>
      </p:sp>
      <p:sp>
        <p:nvSpPr>
          <p:cNvPr id="66" name="مربع نص 65"/>
          <p:cNvSpPr txBox="1"/>
          <p:nvPr/>
        </p:nvSpPr>
        <p:spPr>
          <a:xfrm rot="16200000">
            <a:off x="-738556" y="4810466"/>
            <a:ext cx="285752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جهود القواطع</a:t>
            </a:r>
          </a:p>
        </p:txBody>
      </p:sp>
      <p:sp>
        <p:nvSpPr>
          <p:cNvPr id="67" name="مربع نص 66">
            <a:hlinkClick r:id="rId33" action="ppaction://hlinksldjump"/>
          </p:cNvPr>
          <p:cNvSpPr txBox="1"/>
          <p:nvPr/>
        </p:nvSpPr>
        <p:spPr>
          <a:xfrm>
            <a:off x="1571604" y="357166"/>
            <a:ext cx="16903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الجدول</a:t>
            </a:r>
          </a:p>
        </p:txBody>
      </p:sp>
      <p:sp>
        <p:nvSpPr>
          <p:cNvPr id="68" name="مربع نص 67"/>
          <p:cNvSpPr txBox="1"/>
          <p:nvPr/>
        </p:nvSpPr>
        <p:spPr>
          <a:xfrm>
            <a:off x="7215206" y="-71462"/>
            <a:ext cx="16903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مثال 2</a:t>
            </a:r>
          </a:p>
        </p:txBody>
      </p:sp>
      <p:sp>
        <p:nvSpPr>
          <p:cNvPr id="28" name="عنصر نائب لرقم الشريحة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34</a:t>
            </a:fld>
            <a:endParaRPr lang="ar-SY" dirty="0"/>
          </a:p>
        </p:txBody>
      </p:sp>
      <p:sp>
        <p:nvSpPr>
          <p:cNvPr id="30" name="عنصر نائب للتاريخ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2" name="عنصر نائب للتذييل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0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8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1" grpId="0" animBg="1"/>
      <p:bldP spid="60" grpId="0" animBg="1"/>
      <p:bldP spid="59" grpId="0" animBg="1"/>
      <p:bldP spid="63" grpId="0"/>
      <p:bldP spid="64" grpId="0"/>
      <p:bldP spid="65" grpId="0"/>
      <p:bldP spid="6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مربع نص 23"/>
          <p:cNvSpPr txBox="1"/>
          <p:nvPr/>
        </p:nvSpPr>
        <p:spPr>
          <a:xfrm>
            <a:off x="857224" y="6457890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الشكل 2 - 8</a:t>
            </a:r>
          </a:p>
        </p:txBody>
      </p:sp>
      <p:pic>
        <p:nvPicPr>
          <p:cNvPr id="26" name="صورة 25" descr="power2_fig2_8_2parts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608440"/>
            <a:ext cx="3533241" cy="5892394"/>
          </a:xfrm>
          <a:prstGeom prst="rect">
            <a:avLst/>
          </a:prstGeom>
        </p:spPr>
      </p:pic>
      <p:sp>
        <p:nvSpPr>
          <p:cNvPr id="28" name="مربع نص 27"/>
          <p:cNvSpPr txBox="1"/>
          <p:nvPr/>
        </p:nvSpPr>
        <p:spPr>
          <a:xfrm>
            <a:off x="642910" y="179812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جهود الخط</a:t>
            </a:r>
          </a:p>
        </p:txBody>
      </p:sp>
      <p:sp>
        <p:nvSpPr>
          <p:cNvPr id="7" name="مربع نص 6"/>
          <p:cNvSpPr txBox="1"/>
          <p:nvPr/>
        </p:nvSpPr>
        <p:spPr>
          <a:xfrm>
            <a:off x="4679157" y="334012"/>
            <a:ext cx="300039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الفعالة لجهد الخط</a:t>
            </a:r>
          </a:p>
        </p:txBody>
      </p:sp>
      <p:graphicFrame>
        <p:nvGraphicFramePr>
          <p:cNvPr id="233474" name="Object 2"/>
          <p:cNvGraphicFramePr>
            <a:graphicFrameLocks noChangeAspect="1"/>
          </p:cNvGraphicFramePr>
          <p:nvPr/>
        </p:nvGraphicFramePr>
        <p:xfrm>
          <a:off x="4019550" y="800100"/>
          <a:ext cx="4319588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88" name="Equation" r:id="rId4" imgW="2158920" imgH="469800" progId="Equation.DSMT4">
                  <p:embed/>
                </p:oleObj>
              </mc:Choice>
              <mc:Fallback>
                <p:oleObj name="Equation" r:id="rId4" imgW="2158920" imgH="4698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9550" y="800100"/>
                        <a:ext cx="4319588" cy="9398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4286248" y="1785926"/>
            <a:ext cx="37862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منشور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فورييه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لجهد الخط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3588555" y="2285992"/>
          <a:ext cx="5181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89" name="Equation" r:id="rId6" imgW="2590560" imgH="444240" progId="Equation.DSMT4">
                  <p:embed/>
                </p:oleObj>
              </mc:Choice>
              <mc:Fallback>
                <p:oleObj name="Equation" r:id="rId6" imgW="259056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8555" y="2285992"/>
                        <a:ext cx="5181600" cy="8890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مربع نص 11"/>
          <p:cNvSpPr txBox="1"/>
          <p:nvPr/>
        </p:nvSpPr>
        <p:spPr>
          <a:xfrm>
            <a:off x="3643306" y="4357694"/>
            <a:ext cx="514353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dirty="0">
                <a:cs typeface="Simplified Arabic" pitchFamily="2" charset="-78"/>
              </a:rPr>
              <a:t>التوافقيات مساوية للصفر عندما </a:t>
            </a:r>
            <a:r>
              <a:rPr lang="en-US" sz="2800" dirty="0">
                <a:cs typeface="Simplified Arabic" pitchFamily="2" charset="-78"/>
              </a:rPr>
              <a:t>q=3(1+2n)</a:t>
            </a:r>
            <a:r>
              <a:rPr lang="ar-SY" sz="2800" dirty="0">
                <a:cs typeface="Simplified Arabic" pitchFamily="2" charset="-78"/>
              </a:rPr>
              <a:t> حيث </a:t>
            </a:r>
            <a:r>
              <a:rPr lang="en-US" sz="2800" dirty="0">
                <a:cs typeface="Simplified Arabic" pitchFamily="2" charset="-78"/>
              </a:rPr>
              <a:t>n=0,1,2,…</a:t>
            </a:r>
            <a:endParaRPr lang="ar-SY" sz="2800" dirty="0">
              <a:cs typeface="Simplified Arabic" pitchFamily="2" charset="-78"/>
            </a:endParaRPr>
          </a:p>
        </p:txBody>
      </p:sp>
      <p:sp>
        <p:nvSpPr>
          <p:cNvPr id="15" name="مربع نص 14"/>
          <p:cNvSpPr txBox="1"/>
          <p:nvPr/>
        </p:nvSpPr>
        <p:spPr>
          <a:xfrm>
            <a:off x="3571868" y="3386089"/>
            <a:ext cx="521497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i="1" dirty="0">
                <a:cs typeface="Simplified Arabic" pitchFamily="2" charset="-78"/>
              </a:rPr>
              <a:t>v</a:t>
            </a:r>
            <a:r>
              <a:rPr lang="en-US" sz="2800" i="1" baseline="-25000" dirty="0">
                <a:cs typeface="Simplified Arabic" pitchFamily="2" charset="-78"/>
              </a:rPr>
              <a:t>Line2</a:t>
            </a:r>
            <a:r>
              <a:rPr lang="ar-SY" sz="2800" dirty="0">
                <a:cs typeface="Simplified Arabic" pitchFamily="2" charset="-78"/>
              </a:rPr>
              <a:t> و </a:t>
            </a:r>
            <a:r>
              <a:rPr lang="en-US" sz="2800" i="1" dirty="0">
                <a:cs typeface="Simplified Arabic" pitchFamily="2" charset="-78"/>
              </a:rPr>
              <a:t>v</a:t>
            </a:r>
            <a:r>
              <a:rPr lang="en-US" sz="2800" i="1" baseline="-25000" dirty="0">
                <a:cs typeface="Simplified Arabic" pitchFamily="2" charset="-78"/>
              </a:rPr>
              <a:t>Line3</a:t>
            </a:r>
            <a:r>
              <a:rPr lang="ar-SY" sz="2800" baseline="-25000" dirty="0">
                <a:cs typeface="Simplified Arabic" pitchFamily="2" charset="-78"/>
              </a:rPr>
              <a:t> </a:t>
            </a:r>
            <a:r>
              <a:rPr lang="ar-SY" sz="2800" dirty="0">
                <a:cs typeface="Simplified Arabic" pitchFamily="2" charset="-78"/>
              </a:rPr>
              <a:t>مزاحان بالترتيب </a:t>
            </a:r>
            <a:r>
              <a:rPr lang="en-US" sz="2800" dirty="0">
                <a:cs typeface="Simplified Arabic" pitchFamily="2" charset="-78"/>
              </a:rPr>
              <a:t>120</a:t>
            </a:r>
            <a:r>
              <a:rPr lang="en-US" sz="2800" baseline="30000" dirty="0">
                <a:cs typeface="Simplified Arabic" pitchFamily="2" charset="-78"/>
                <a:sym typeface="Symbol"/>
              </a:rPr>
              <a:t></a:t>
            </a:r>
            <a:r>
              <a:rPr lang="ar-SY" sz="2800" dirty="0">
                <a:cs typeface="Simplified Arabic" pitchFamily="2" charset="-78"/>
                <a:sym typeface="Symbol"/>
              </a:rPr>
              <a:t> و</a:t>
            </a:r>
            <a:r>
              <a:rPr lang="ar-SY" sz="2800" baseline="30000" dirty="0">
                <a:cs typeface="Simplified Arabic" pitchFamily="2" charset="-78"/>
                <a:sym typeface="Symbol"/>
              </a:rPr>
              <a:t> </a:t>
            </a:r>
            <a:r>
              <a:rPr lang="en-US" sz="2800" dirty="0">
                <a:cs typeface="Simplified Arabic" pitchFamily="2" charset="-78"/>
                <a:sym typeface="Symbol"/>
              </a:rPr>
              <a:t>240</a:t>
            </a:r>
            <a:r>
              <a:rPr lang="en-US" sz="2800" baseline="30000" dirty="0">
                <a:cs typeface="Simplified Arabic" pitchFamily="2" charset="-78"/>
                <a:sym typeface="Symbol"/>
              </a:rPr>
              <a:t></a:t>
            </a:r>
            <a:endParaRPr lang="ar-SY" sz="2800" baseline="30000" dirty="0">
              <a:cs typeface="Simplified Arabic" pitchFamily="2" charset="-78"/>
            </a:endParaRPr>
          </a:p>
        </p:txBody>
      </p:sp>
      <p:sp>
        <p:nvSpPr>
          <p:cNvPr id="16" name="مربع نص 15"/>
          <p:cNvSpPr txBox="1"/>
          <p:nvPr/>
        </p:nvSpPr>
        <p:spPr>
          <a:xfrm>
            <a:off x="3571868" y="5286388"/>
            <a:ext cx="521497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الفعالة للمركبة الأساسية لجهد الخط</a:t>
            </a: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4945063" y="5711825"/>
          <a:ext cx="247015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90" name="Equation" r:id="rId8" imgW="1231560" imgH="393480" progId="Equation.DSMT4">
                  <p:embed/>
                </p:oleObj>
              </mc:Choice>
              <mc:Fallback>
                <p:oleObj name="Equation" r:id="rId8" imgW="1231560" imgH="39348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5063" y="5711825"/>
                        <a:ext cx="2470150" cy="788988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عنصر نائب لرقم الشريحة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35</a:t>
            </a:fld>
            <a:endParaRPr lang="ar-SY" dirty="0"/>
          </a:p>
        </p:txBody>
      </p:sp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33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مربع نص 23"/>
          <p:cNvSpPr txBox="1"/>
          <p:nvPr/>
        </p:nvSpPr>
        <p:spPr>
          <a:xfrm>
            <a:off x="921619" y="6457890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الشكل 2 - 8</a:t>
            </a:r>
          </a:p>
        </p:txBody>
      </p:sp>
      <p:pic>
        <p:nvPicPr>
          <p:cNvPr id="25" name="صورة 24" descr="power2_fig2_8_2parts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08440"/>
            <a:ext cx="3629253" cy="5892394"/>
          </a:xfrm>
          <a:prstGeom prst="rect">
            <a:avLst/>
          </a:prstGeom>
        </p:spPr>
      </p:pic>
      <p:sp>
        <p:nvSpPr>
          <p:cNvPr id="27" name="مربع نص 26"/>
          <p:cNvSpPr txBox="1"/>
          <p:nvPr/>
        </p:nvSpPr>
        <p:spPr>
          <a:xfrm>
            <a:off x="743024" y="262574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جهود الطور</a:t>
            </a:r>
          </a:p>
        </p:txBody>
      </p:sp>
      <p:sp>
        <p:nvSpPr>
          <p:cNvPr id="7" name="مربع نص 6"/>
          <p:cNvSpPr txBox="1"/>
          <p:nvPr/>
        </p:nvSpPr>
        <p:spPr>
          <a:xfrm>
            <a:off x="4857752" y="285728"/>
            <a:ext cx="321471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الفعالة لجهد الطور</a:t>
            </a: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3571868" y="728650"/>
          <a:ext cx="52800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13" name="Equation" r:id="rId4" imgW="2933640" imgH="507960" progId="Equation.DSMT4">
                  <p:embed/>
                </p:oleObj>
              </mc:Choice>
              <mc:Fallback>
                <p:oleObj name="Equation" r:id="rId4" imgW="2933640" imgH="50796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68" y="728650"/>
                        <a:ext cx="5280025" cy="914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4903788" y="1785938"/>
          <a:ext cx="341630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14" name="Equation" r:id="rId6" imgW="1701720" imgH="457200" progId="Equation.DSMT4">
                  <p:embed/>
                </p:oleObj>
              </mc:Choice>
              <mc:Fallback>
                <p:oleObj name="Equation" r:id="rId6" imgW="170172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3788" y="1785938"/>
                        <a:ext cx="3416300" cy="919162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3643306" y="2905780"/>
            <a:ext cx="521497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الفعالة للمركبة الأساسية لجهد الطور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5319713" y="3500438"/>
          <a:ext cx="233997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15" name="Equation" r:id="rId8" imgW="1168200" imgH="393480" progId="Equation.DSMT4">
                  <p:embed/>
                </p:oleObj>
              </mc:Choice>
              <mc:Fallback>
                <p:oleObj name="Equation" r:id="rId8" imgW="1168200" imgH="393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713" y="3500438"/>
                        <a:ext cx="2339975" cy="7874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عنصر نائب لرقم الشريحة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36</a:t>
            </a:fld>
            <a:endParaRPr lang="ar-SY" dirty="0"/>
          </a:p>
        </p:txBody>
      </p:sp>
      <p:sp>
        <p:nvSpPr>
          <p:cNvPr id="13" name="عنصر نائب للتاريخ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4" name="عنصر نائب للتذييل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15" name="مربع نص 14"/>
          <p:cNvSpPr txBox="1"/>
          <p:nvPr/>
        </p:nvSpPr>
        <p:spPr>
          <a:xfrm>
            <a:off x="4357686" y="4365104"/>
            <a:ext cx="4286280" cy="95410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01600" h="101600"/>
          </a:sp3d>
        </p:spPr>
        <p:txBody>
          <a:bodyPr wrap="square" rtlCol="1" anchor="ctr" anchorCtr="1">
            <a:spAutoFit/>
          </a:bodyPr>
          <a:lstStyle/>
          <a:p>
            <a:pPr algn="just"/>
            <a:r>
              <a:rPr lang="ar-SY" sz="2800" b="1" dirty="0">
                <a:solidFill>
                  <a:schemeClr val="accent2">
                    <a:lumMod val="75000"/>
                  </a:schemeClr>
                </a:solidFill>
                <a:cs typeface="Simplified Arabic" pitchFamily="2" charset="-78"/>
              </a:rPr>
              <a:t>سؤال: أوجد منشور </a:t>
            </a:r>
            <a:r>
              <a:rPr lang="ar-SY" sz="2800" b="1" dirty="0" err="1">
                <a:solidFill>
                  <a:schemeClr val="accent2">
                    <a:lumMod val="75000"/>
                  </a:schemeClr>
                </a:solidFill>
                <a:cs typeface="Simplified Arabic" pitchFamily="2" charset="-78"/>
              </a:rPr>
              <a:t>فورييه</a:t>
            </a:r>
            <a:r>
              <a:rPr lang="ar-SY" sz="2800" b="1" dirty="0">
                <a:solidFill>
                  <a:schemeClr val="accent2">
                    <a:lumMod val="75000"/>
                  </a:schemeClr>
                </a:solidFill>
                <a:cs typeface="Simplified Arabic" pitchFamily="2" charset="-78"/>
              </a:rPr>
              <a:t> لجهد الطور.</a:t>
            </a:r>
          </a:p>
        </p:txBody>
      </p:sp>
      <p:sp>
        <p:nvSpPr>
          <p:cNvPr id="16" name="مربع نص 15"/>
          <p:cNvSpPr txBox="1"/>
          <p:nvPr/>
        </p:nvSpPr>
        <p:spPr>
          <a:xfrm>
            <a:off x="4355976" y="5445224"/>
            <a:ext cx="4286280" cy="95410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01600" h="101600"/>
          </a:sp3d>
        </p:spPr>
        <p:txBody>
          <a:bodyPr wrap="square" rtlCol="1" anchor="ctr" anchorCtr="1">
            <a:spAutoFit/>
          </a:bodyPr>
          <a:lstStyle/>
          <a:p>
            <a:pPr algn="just"/>
            <a:r>
              <a:rPr lang="ar-SY" sz="2800" b="1" dirty="0">
                <a:solidFill>
                  <a:schemeClr val="accent2">
                    <a:lumMod val="75000"/>
                  </a:schemeClr>
                </a:solidFill>
                <a:cs typeface="Simplified Arabic" pitchFamily="2" charset="-78"/>
              </a:rPr>
              <a:t>سؤال: أحسب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cs typeface="Simplified Arabic" pitchFamily="2" charset="-78"/>
              </a:rPr>
              <a:t>THD</a:t>
            </a:r>
            <a:r>
              <a:rPr lang="ar-SY" sz="2800" b="1" dirty="0">
                <a:solidFill>
                  <a:schemeClr val="accent2">
                    <a:lumMod val="75000"/>
                  </a:schemeClr>
                </a:solidFill>
                <a:cs typeface="Simplified Arabic" pitchFamily="2" charset="-78"/>
              </a:rPr>
              <a:t> لكل من جهد الطور وجهد الخط.</a:t>
            </a:r>
          </a:p>
        </p:txBody>
      </p:sp>
      <p:sp>
        <p:nvSpPr>
          <p:cNvPr id="17" name="مربع نص 16">
            <a:hlinkClick r:id="rId10" action="ppaction://hlinksldjump"/>
          </p:cNvPr>
          <p:cNvSpPr txBox="1"/>
          <p:nvPr/>
        </p:nvSpPr>
        <p:spPr>
          <a:xfrm>
            <a:off x="0" y="0"/>
            <a:ext cx="86409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1200" b="1" dirty="0">
                <a:cs typeface="Simplified Arabic" pitchFamily="2" charset="-78"/>
              </a:rPr>
              <a:t>مسألة</a:t>
            </a:r>
          </a:p>
        </p:txBody>
      </p:sp>
      <p:sp>
        <p:nvSpPr>
          <p:cNvPr id="18" name="مربع نص 17"/>
          <p:cNvSpPr txBox="1"/>
          <p:nvPr/>
        </p:nvSpPr>
        <p:spPr>
          <a:xfrm>
            <a:off x="4636336" y="5949280"/>
            <a:ext cx="14478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>
                <a:solidFill>
                  <a:schemeClr val="bg1"/>
                </a:solidFill>
              </a:rPr>
              <a:t>31.08%</a:t>
            </a:r>
            <a:endParaRPr lang="en-US" sz="2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animBg="1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37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500034" y="0"/>
            <a:ext cx="82153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مخطط البحث </a:t>
            </a:r>
          </a:p>
        </p:txBody>
      </p:sp>
      <p:sp>
        <p:nvSpPr>
          <p:cNvPr id="6" name="مربع نص 5"/>
          <p:cNvSpPr txBox="1"/>
          <p:nvPr/>
        </p:nvSpPr>
        <p:spPr>
          <a:xfrm>
            <a:off x="214282" y="285728"/>
            <a:ext cx="8572528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 algn="just">
              <a:buAutoNum type="arabicPeriod"/>
            </a:pPr>
            <a:r>
              <a:rPr lang="ar-SY" sz="2400" b="1" dirty="0">
                <a:solidFill>
                  <a:srgbClr val="0070C0"/>
                </a:solidFill>
                <a:cs typeface="Simplified Arabic" pitchFamily="2" charset="-78"/>
              </a:rPr>
              <a:t>مقدمة</a:t>
            </a:r>
          </a:p>
          <a:p>
            <a:pPr marL="514350" indent="-514350" algn="just">
              <a:buAutoNum type="arabicPeriod"/>
            </a:pPr>
            <a:r>
              <a:rPr lang="ar-SY" sz="2400" b="1" dirty="0">
                <a:solidFill>
                  <a:srgbClr val="0070C0"/>
                </a:solidFill>
                <a:cs typeface="Simplified Arabic" pitchFamily="2" charset="-78"/>
              </a:rPr>
              <a:t>المبدلات القالبة للجهد</a:t>
            </a:r>
          </a:p>
          <a:p>
            <a:pPr marL="971550" lvl="1" indent="-514350" algn="just">
              <a:buFont typeface="+mj-cs"/>
              <a:buAutoNum type="arabic2Minus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المبدلة القالبة أحادية الطور نصف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marL="1428750" lvl="2" indent="-514350" algn="just"/>
            <a:r>
              <a:rPr lang="ar-SY" sz="2400" b="1" i="1" dirty="0">
                <a:cs typeface="Simplified Arabic" pitchFamily="2" charset="-78"/>
              </a:rPr>
              <a:t>حمل </a:t>
            </a:r>
            <a:r>
              <a:rPr lang="ar-SY" sz="2400" b="1" i="1" dirty="0" err="1">
                <a:cs typeface="Simplified Arabic" pitchFamily="2" charset="-78"/>
              </a:rPr>
              <a:t>أومي</a:t>
            </a:r>
            <a:r>
              <a:rPr lang="ar-SY" sz="2400" b="1" i="1" dirty="0">
                <a:cs typeface="Simplified Arabic" pitchFamily="2" charset="-78"/>
              </a:rPr>
              <a:t> صرف – حمل تحريضي صرف – حمل </a:t>
            </a:r>
            <a:r>
              <a:rPr lang="ar-SY" sz="2400" b="1" i="1" dirty="0" err="1">
                <a:cs typeface="Simplified Arabic" pitchFamily="2" charset="-78"/>
              </a:rPr>
              <a:t>أومي</a:t>
            </a:r>
            <a:r>
              <a:rPr lang="ar-SY" sz="2400" b="1" i="1" dirty="0">
                <a:cs typeface="Simplified Arabic" pitchFamily="2" charset="-78"/>
              </a:rPr>
              <a:t> تحريضي</a:t>
            </a:r>
          </a:p>
          <a:p>
            <a:pPr marL="969264" lvl="2" indent="-514350" algn="just">
              <a:buFont typeface="+mj-cs"/>
              <a:buAutoNum type="arabic2Minus" startAt="2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المبدلة القالبة أحادية الطور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marL="1426464" lvl="3" indent="-514350" algn="just"/>
            <a:r>
              <a:rPr lang="ar-SY" sz="2400" b="1" i="1" dirty="0">
                <a:cs typeface="Simplified Arabic" pitchFamily="2" charset="-78"/>
              </a:rPr>
              <a:t>حمل </a:t>
            </a:r>
            <a:r>
              <a:rPr lang="ar-SY" sz="2400" b="1" i="1" dirty="0" err="1">
                <a:cs typeface="Simplified Arabic" pitchFamily="2" charset="-78"/>
              </a:rPr>
              <a:t>أومي</a:t>
            </a:r>
            <a:r>
              <a:rPr lang="ar-SY" sz="2400" b="1" i="1" dirty="0">
                <a:cs typeface="Simplified Arabic" pitchFamily="2" charset="-78"/>
              </a:rPr>
              <a:t> صرف – حمل تحريضي صرف – حمل </a:t>
            </a:r>
            <a:r>
              <a:rPr lang="ar-SY" sz="2400" b="1" i="1" dirty="0" err="1">
                <a:cs typeface="Simplified Arabic" pitchFamily="2" charset="-78"/>
              </a:rPr>
              <a:t>أومي</a:t>
            </a:r>
            <a:r>
              <a:rPr lang="ar-SY" sz="2400" b="1" i="1" dirty="0">
                <a:cs typeface="Simplified Arabic" pitchFamily="2" charset="-78"/>
              </a:rPr>
              <a:t> تحريضي</a:t>
            </a:r>
          </a:p>
          <a:p>
            <a:pPr marL="969264" lvl="3" indent="-514350" algn="just">
              <a:buFont typeface="+mj-cs"/>
              <a:buAutoNum type="arabic2Minus" startAt="3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المبدلة القالبة ثلاثية الطور</a:t>
            </a:r>
          </a:p>
          <a:p>
            <a:pPr marL="0" lvl="3" indent="-514350" algn="just">
              <a:buFont typeface="+mj-lt"/>
              <a:buAutoNum type="arabicPeriod" startAt="3"/>
            </a:pPr>
            <a:r>
              <a:rPr lang="ar-SY" sz="2400" b="1" dirty="0">
                <a:solidFill>
                  <a:srgbClr val="0070C0"/>
                </a:solidFill>
                <a:cs typeface="Simplified Arabic" pitchFamily="2" charset="-78"/>
              </a:rPr>
              <a:t>طرق التحكم بجهد الخرج في المبدلات القالبة المستقلة</a:t>
            </a: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طريقة التعديل العرضي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 وحيد النبضة – القالبة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طريقة التعديل العرضي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 متعدد النبضات –القالبة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طريقة تعديل عرض النبضة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الجيبي</a:t>
            </a: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المثلثي</a:t>
            </a: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en-US" sz="2400" b="1" dirty="0">
                <a:solidFill>
                  <a:srgbClr val="FF0000"/>
                </a:solidFill>
                <a:cs typeface="Simplified Arabic" pitchFamily="2" charset="-78"/>
              </a:rPr>
              <a:t>SPWM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marL="1426464" lvl="3" indent="-514350" algn="just"/>
            <a:r>
              <a:rPr lang="ar-SY" sz="2400" b="1" i="1" dirty="0">
                <a:cs typeface="Simplified Arabic" pitchFamily="2" charset="-78"/>
              </a:rPr>
              <a:t>القالبة نصف </a:t>
            </a:r>
            <a:r>
              <a:rPr lang="ar-SY" sz="2400" b="1" i="1" dirty="0" err="1">
                <a:cs typeface="Simplified Arabic" pitchFamily="2" charset="-78"/>
              </a:rPr>
              <a:t>الجسرية</a:t>
            </a:r>
            <a:r>
              <a:rPr lang="ar-SY" sz="2400" b="1" i="1" dirty="0">
                <a:cs typeface="Simplified Arabic" pitchFamily="2" charset="-78"/>
              </a:rPr>
              <a:t> – القالبة </a:t>
            </a:r>
            <a:r>
              <a:rPr lang="ar-SY" sz="2400" b="1" i="1" dirty="0" err="1">
                <a:cs typeface="Simplified Arabic" pitchFamily="2" charset="-78"/>
              </a:rPr>
              <a:t>الجسرية</a:t>
            </a:r>
            <a:r>
              <a:rPr lang="ar-SY" sz="2400" b="1" i="1" dirty="0">
                <a:cs typeface="Simplified Arabic" pitchFamily="2" charset="-78"/>
              </a:rPr>
              <a:t> – القالبة ثلاثية الطور</a:t>
            </a:r>
          </a:p>
          <a:p>
            <a:pPr marL="969264" lvl="3" indent="-514350" algn="just">
              <a:buFont typeface="+mj-cs"/>
              <a:buAutoNum type="arabic2Minus" startAt="4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طريقة التعديل المحسوب مسبقاً (المبرمج)</a:t>
            </a:r>
          </a:p>
          <a:p>
            <a:pPr marL="1426464" lvl="3" indent="-514350" algn="just"/>
            <a:r>
              <a:rPr lang="ar-SY" sz="2400" b="1" i="1" dirty="0">
                <a:cs typeface="Simplified Arabic" pitchFamily="2" charset="-78"/>
              </a:rPr>
              <a:t>القالبة نصف </a:t>
            </a:r>
            <a:r>
              <a:rPr lang="ar-SY" sz="2400" b="1" i="1" dirty="0" err="1">
                <a:cs typeface="Simplified Arabic" pitchFamily="2" charset="-78"/>
              </a:rPr>
              <a:t>الجسرية</a:t>
            </a:r>
            <a:r>
              <a:rPr lang="ar-SY" sz="2400" b="1" i="1" dirty="0">
                <a:cs typeface="Simplified Arabic" pitchFamily="2" charset="-78"/>
              </a:rPr>
              <a:t> – القالبة </a:t>
            </a:r>
            <a:r>
              <a:rPr lang="ar-SY" sz="2400" b="1" i="1" dirty="0" err="1">
                <a:cs typeface="Simplified Arabic" pitchFamily="2" charset="-78"/>
              </a:rPr>
              <a:t>الجسرية</a:t>
            </a:r>
            <a:endParaRPr lang="ar-SY" sz="2400" b="1" i="1" dirty="0"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38</a:t>
            </a:fld>
            <a:endParaRPr lang="ar-SY" dirty="0"/>
          </a:p>
        </p:txBody>
      </p:sp>
      <p:sp>
        <p:nvSpPr>
          <p:cNvPr id="9" name="مربع نص 8"/>
          <p:cNvSpPr txBox="1"/>
          <p:nvPr/>
        </p:nvSpPr>
        <p:spPr>
          <a:xfrm>
            <a:off x="357158" y="-23178"/>
            <a:ext cx="850112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3. طرق التحكم بجهد الخرج في المبدلات القالبة المستقلة</a:t>
            </a:r>
          </a:p>
        </p:txBody>
      </p:sp>
      <p:sp>
        <p:nvSpPr>
          <p:cNvPr id="10" name="مربع نص 9"/>
          <p:cNvSpPr txBox="1"/>
          <p:nvPr/>
        </p:nvSpPr>
        <p:spPr>
          <a:xfrm>
            <a:off x="357158" y="548680"/>
            <a:ext cx="85725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أ – طريقة التعديل العرضي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 وحيد النبضة – المبدلة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12" name="صورة 11" descr="power2_fig2_9_modified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4578" y="3140968"/>
            <a:ext cx="5894844" cy="2316485"/>
          </a:xfrm>
          <a:prstGeom prst="rect">
            <a:avLst/>
          </a:prstGeom>
        </p:spPr>
      </p:pic>
      <p:pic>
        <p:nvPicPr>
          <p:cNvPr id="13" name="صورة 12" descr="power2_fig2_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268760"/>
            <a:ext cx="4087368" cy="1770888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4427984" y="1196752"/>
            <a:ext cx="4422886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يمكن التحكم بالقيمة الفعالة لكل من جهد الخرج ومركبته الأساسية عن طريق تغيير عرض نبضة جهد </a:t>
            </a:r>
            <a:r>
              <a:rPr lang="ar-SY" sz="2800" b="1" dirty="0" err="1">
                <a:cs typeface="Simplified Arabic" pitchFamily="2" charset="-78"/>
              </a:rPr>
              <a:t>الخرج </a:t>
            </a:r>
            <a:r>
              <a:rPr lang="ar-SY" sz="2800" b="1" dirty="0">
                <a:cs typeface="Simplified Arabic" pitchFamily="2" charset="-78"/>
                <a:sym typeface="Symbol"/>
              </a:rPr>
              <a:t></a:t>
            </a:r>
            <a:r>
              <a:rPr lang="ar-SY" sz="2800" b="1" dirty="0">
                <a:cs typeface="Simplified Arabic" pitchFamily="2" charset="-78"/>
              </a:rPr>
              <a:t> بين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b="1" baseline="30000" dirty="0">
                <a:latin typeface="Times New Roman" pitchFamily="18" charset="0"/>
                <a:cs typeface="Times New Roman" pitchFamily="18" charset="0"/>
                <a:sym typeface="Symbol"/>
              </a:rPr>
              <a:t>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و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180</a:t>
            </a:r>
            <a:r>
              <a:rPr lang="en-US" sz="2800" b="1" baseline="30000" dirty="0">
                <a:latin typeface="Times New Roman" pitchFamily="18" charset="0"/>
                <a:cs typeface="Times New Roman" pitchFamily="18" charset="0"/>
                <a:sym typeface="Symbol"/>
              </a:rPr>
              <a:t>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خلال نصف الدور.</a:t>
            </a:r>
          </a:p>
        </p:txBody>
      </p:sp>
      <p:grpSp>
        <p:nvGrpSpPr>
          <p:cNvPr id="16" name="مجموعة 15"/>
          <p:cNvGrpSpPr/>
          <p:nvPr/>
        </p:nvGrpSpPr>
        <p:grpSpPr>
          <a:xfrm>
            <a:off x="395536" y="5373216"/>
            <a:ext cx="8412136" cy="1152128"/>
            <a:chOff x="374706" y="4445995"/>
            <a:chExt cx="8412136" cy="1152128"/>
          </a:xfrm>
        </p:grpSpPr>
        <p:sp>
          <p:nvSpPr>
            <p:cNvPr id="17" name="مربع نص 16"/>
            <p:cNvSpPr txBox="1"/>
            <p:nvPr/>
          </p:nvSpPr>
          <p:spPr>
            <a:xfrm>
              <a:off x="7143768" y="4572008"/>
              <a:ext cx="161466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تعبر النسبة</a:t>
              </a: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5775306" y="4445995"/>
            <a:ext cx="1350962" cy="788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1350" name="Equation" r:id="rId5" imgW="507960" imgH="393480" progId="Equation.DSMT4">
                    <p:embed/>
                  </p:oleObj>
                </mc:Choice>
                <mc:Fallback>
                  <p:oleObj name="Equation" r:id="rId5" imgW="507960" imgH="39348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75306" y="4445995"/>
                          <a:ext cx="1350962" cy="7889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مربع نص 18"/>
            <p:cNvSpPr txBox="1"/>
            <p:nvPr/>
          </p:nvSpPr>
          <p:spPr>
            <a:xfrm>
              <a:off x="374706" y="4644016"/>
              <a:ext cx="8412136" cy="95410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			   عن مجال التحكم وتدعى معامل التعديل </a:t>
              </a:r>
              <a:r>
                <a:rPr lang="ar-SY" sz="2800" b="1" dirty="0" err="1">
                  <a:solidFill>
                    <a:srgbClr val="C00000"/>
                  </a:solidFill>
                  <a:cs typeface="Simplified Arabic" pitchFamily="2" charset="-78"/>
                </a:rPr>
                <a:t>المطالي</a:t>
              </a:r>
              <a:endParaRPr lang="ar-SY" sz="2800" b="1" dirty="0">
                <a:solidFill>
                  <a:srgbClr val="C00000"/>
                </a:solidFill>
                <a:cs typeface="Simplified Arabic" pitchFamily="2" charset="-78"/>
              </a:endParaRPr>
            </a:p>
          </p:txBody>
        </p:sp>
      </p:grpSp>
      <p:pic>
        <p:nvPicPr>
          <p:cNvPr id="441347" name="Picture 3"/>
          <p:cNvPicPr>
            <a:picLocks noChangeAspect="1" noChangeArrowheads="1"/>
          </p:cNvPicPr>
          <p:nvPr/>
        </p:nvPicPr>
        <p:blipFill>
          <a:blip r:embed="rId7" cstate="print"/>
          <a:srcRect r="42054"/>
          <a:stretch>
            <a:fillRect/>
          </a:stretch>
        </p:blipFill>
        <p:spPr bwMode="auto">
          <a:xfrm>
            <a:off x="4572000" y="188640"/>
            <a:ext cx="3720058" cy="3228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0" name="رابط مستقيم 19"/>
          <p:cNvCxnSpPr/>
          <p:nvPr/>
        </p:nvCxnSpPr>
        <p:spPr>
          <a:xfrm flipV="1">
            <a:off x="5697624" y="188640"/>
            <a:ext cx="0" cy="324036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رابط مستقيم 21"/>
          <p:cNvCxnSpPr/>
          <p:nvPr/>
        </p:nvCxnSpPr>
        <p:spPr>
          <a:xfrm flipV="1">
            <a:off x="6804248" y="188640"/>
            <a:ext cx="0" cy="324036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رابط مستقيم 22"/>
          <p:cNvCxnSpPr/>
          <p:nvPr/>
        </p:nvCxnSpPr>
        <p:spPr>
          <a:xfrm flipV="1">
            <a:off x="7353808" y="188640"/>
            <a:ext cx="0" cy="324036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رابط مستقيم 23"/>
          <p:cNvCxnSpPr/>
          <p:nvPr/>
        </p:nvCxnSpPr>
        <p:spPr>
          <a:xfrm flipV="1">
            <a:off x="7596336" y="188640"/>
            <a:ext cx="0" cy="324036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رابط مستقيم 24"/>
          <p:cNvCxnSpPr>
            <a:stCxn id="441347" idx="3"/>
            <a:endCxn id="441347" idx="1"/>
          </p:cNvCxnSpPr>
          <p:nvPr/>
        </p:nvCxnSpPr>
        <p:spPr>
          <a:xfrm flipH="1">
            <a:off x="4572000" y="1803128"/>
            <a:ext cx="3720058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رابط مستقيم 20"/>
          <p:cNvCxnSpPr/>
          <p:nvPr/>
        </p:nvCxnSpPr>
        <p:spPr>
          <a:xfrm flipV="1">
            <a:off x="5940152" y="188640"/>
            <a:ext cx="0" cy="324036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4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39</a:t>
            </a:fld>
            <a:endParaRPr lang="ar-SY" dirty="0"/>
          </a:p>
        </p:txBody>
      </p:sp>
      <p:pic>
        <p:nvPicPr>
          <p:cNvPr id="5" name="صورة 4" descr="power2_fig2_9_modified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4578" y="620688"/>
            <a:ext cx="5894844" cy="2316485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357158" y="-71462"/>
            <a:ext cx="84296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1 – طريقة التعديل العرضي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 وحيد النبضة – المبدلة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5500694" y="2996952"/>
            <a:ext cx="328614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الفعالة لجهد الخرج</a:t>
            </a:r>
          </a:p>
        </p:txBody>
      </p:sp>
      <p:sp>
        <p:nvSpPr>
          <p:cNvPr id="8" name="مربع نص 7"/>
          <p:cNvSpPr txBox="1"/>
          <p:nvPr/>
        </p:nvSpPr>
        <p:spPr>
          <a:xfrm>
            <a:off x="428596" y="4965556"/>
            <a:ext cx="8319868" cy="98488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dirty="0">
                <a:cs typeface="Simplified Arabic" pitchFamily="2" charset="-78"/>
              </a:rPr>
              <a:t>تغير </a:t>
            </a:r>
            <a:r>
              <a:rPr lang="ar-SY" sz="30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</a:t>
            </a:r>
            <a:r>
              <a:rPr lang="ar-SY" sz="2800" dirty="0">
                <a:cs typeface="Simplified Arabic" pitchFamily="2" charset="-78"/>
                <a:sym typeface="Symbol"/>
              </a:rPr>
              <a:t> من 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0</a:t>
            </a:r>
            <a:r>
              <a:rPr lang="en-US" sz="28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</a:t>
            </a:r>
            <a:r>
              <a:rPr lang="ar-SY" sz="2800" dirty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dirty="0">
                <a:cs typeface="Simplified Arabic" pitchFamily="2" charset="-78"/>
                <a:sym typeface="Symbol"/>
              </a:rPr>
              <a:t>حتى 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180</a:t>
            </a:r>
            <a:r>
              <a:rPr lang="en-US" sz="28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</a:t>
            </a:r>
            <a:r>
              <a:rPr lang="ar-SY" sz="2800" dirty="0">
                <a:cs typeface="Simplified Arabic" pitchFamily="2" charset="-78"/>
                <a:sym typeface="Symbol"/>
              </a:rPr>
              <a:t> (تغير </a:t>
            </a:r>
            <a:r>
              <a:rPr lang="en-US" sz="2800" dirty="0">
                <a:latin typeface="Times New Roman" pitchFamily="18" charset="0"/>
                <a:cs typeface="Times New Roman" pitchFamily="18" charset="0"/>
                <a:sym typeface="Symbol"/>
              </a:rPr>
              <a:t>m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  <a:sym typeface="Symbol"/>
              </a:rPr>
              <a:t>u</a:t>
            </a:r>
            <a:r>
              <a:rPr lang="ar-SY" sz="2800" dirty="0">
                <a:cs typeface="Simplified Arabic" pitchFamily="2" charset="-78"/>
                <a:sym typeface="Symbol"/>
              </a:rPr>
              <a:t> من </a:t>
            </a:r>
            <a:r>
              <a:rPr lang="en-US" sz="2800" dirty="0">
                <a:latin typeface="Times New Roman" pitchFamily="18" charset="0"/>
                <a:cs typeface="Times New Roman" pitchFamily="18" charset="0"/>
                <a:sym typeface="Symbol"/>
              </a:rPr>
              <a:t>0</a:t>
            </a:r>
            <a:r>
              <a:rPr lang="ar-SY" sz="2800" dirty="0">
                <a:cs typeface="Simplified Arabic" pitchFamily="2" charset="-78"/>
                <a:sym typeface="Symbol"/>
              </a:rPr>
              <a:t> حتى </a:t>
            </a:r>
            <a:r>
              <a:rPr lang="en-US" sz="2800" dirty="0">
                <a:latin typeface="Times New Roman" pitchFamily="18" charset="0"/>
                <a:cs typeface="Times New Roman" pitchFamily="18" charset="0"/>
                <a:sym typeface="Symbol"/>
              </a:rPr>
              <a:t>1</a:t>
            </a:r>
            <a:r>
              <a:rPr lang="ar-SY" sz="2800" dirty="0">
                <a:cs typeface="Simplified Arabic" pitchFamily="2" charset="-78"/>
                <a:sym typeface="Symbol"/>
              </a:rPr>
              <a:t>) يؤدي إلى تغير القيمة الفعالة لجهد الخرج من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0</a:t>
            </a:r>
            <a:r>
              <a:rPr lang="ar-SY" sz="2800" dirty="0">
                <a:cs typeface="Simplified Arabic" pitchFamily="2" charset="-78"/>
                <a:sym typeface="Symbol"/>
              </a:rPr>
              <a:t> حتى </a:t>
            </a:r>
            <a:r>
              <a:rPr lang="en-US" sz="2800" dirty="0">
                <a:cs typeface="Simplified Arabic" pitchFamily="2" charset="-78"/>
                <a:sym typeface="Symbol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</a:t>
            </a:r>
            <a:r>
              <a:rPr lang="ar-SY" sz="2800" dirty="0">
                <a:cs typeface="Simplified Arabic" pitchFamily="2" charset="-78"/>
              </a:rPr>
              <a:t>.</a:t>
            </a: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1825625" y="3645024"/>
          <a:ext cx="5492750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142" name="Equation" r:id="rId4" imgW="2755800" imgH="507960" progId="Equation.DSMT4">
                  <p:embed/>
                </p:oleObj>
              </mc:Choice>
              <mc:Fallback>
                <p:oleObj name="Equation" r:id="rId4" imgW="2755800" imgH="50796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25" y="3645024"/>
                        <a:ext cx="5492750" cy="101441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</a:t>
            </a:fld>
            <a:endParaRPr lang="ar-SY" dirty="0"/>
          </a:p>
        </p:txBody>
      </p:sp>
      <p:pic>
        <p:nvPicPr>
          <p:cNvPr id="5" name="صورة 4" descr="PV150-FRONT-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8662" y="642918"/>
            <a:ext cx="3071834" cy="3071834"/>
          </a:xfrm>
          <a:prstGeom prst="rect">
            <a:avLst/>
          </a:prstGeom>
        </p:spPr>
      </p:pic>
      <p:pic>
        <p:nvPicPr>
          <p:cNvPr id="6" name="صورة 5" descr="MRV2012UL-FRONT-L_1000dolla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6314" y="571480"/>
            <a:ext cx="3286148" cy="3286148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142844" y="4857760"/>
            <a:ext cx="85725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  <a:cs typeface="Simplified Arabic" pitchFamily="2" charset="-78"/>
                <a:hlinkClick r:id="rId4"/>
              </a:rPr>
              <a:t>http://www.tripplite.com/en/index.cfm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8" name="مربع نص 7"/>
          <p:cNvSpPr txBox="1"/>
          <p:nvPr/>
        </p:nvSpPr>
        <p:spPr>
          <a:xfrm>
            <a:off x="1285852" y="3571876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cs typeface="Simplified Arabic" pitchFamily="2" charset="-78"/>
              </a:rPr>
              <a:t>150 watts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5000628" y="3643314"/>
            <a:ext cx="285752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cs typeface="Simplified Arabic" pitchFamily="2" charset="-78"/>
              </a:rPr>
              <a:t>3000 watts</a:t>
            </a:r>
            <a:endParaRPr lang="ar-SY" sz="2800" b="1" dirty="0">
              <a:cs typeface="Simplified Arabic" pitchFamily="2" charset="-78"/>
            </a:endParaRPr>
          </a:p>
        </p:txBody>
      </p:sp>
    </p:spTree>
  </p:cSld>
  <p:clrMapOvr>
    <a:masterClrMapping/>
  </p:clrMapOvr>
  <p:transition>
    <p:cover dir="l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40</a:t>
            </a:fld>
            <a:endParaRPr lang="ar-SY" dirty="0"/>
          </a:p>
        </p:txBody>
      </p:sp>
      <p:pic>
        <p:nvPicPr>
          <p:cNvPr id="5" name="صورة 4" descr="power2_fig2_9_modified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4578" y="620688"/>
            <a:ext cx="5894844" cy="2316485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357158" y="-71462"/>
            <a:ext cx="84296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1 – طريقة التعديل العرضي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 وحيد النبضة – المبدلة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10" name="مربع نص 9"/>
          <p:cNvSpPr txBox="1"/>
          <p:nvPr/>
        </p:nvSpPr>
        <p:spPr>
          <a:xfrm>
            <a:off x="6715140" y="2833772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منشور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فورييه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1955006" y="3356992"/>
          <a:ext cx="523398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71" name="Equation" r:id="rId4" imgW="2616120" imgH="444240" progId="Equation.DSMT4">
                  <p:embed/>
                </p:oleObj>
              </mc:Choice>
              <mc:Fallback>
                <p:oleObj name="Equation" r:id="rId4" imgW="261612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006" y="3356992"/>
                        <a:ext cx="5233988" cy="8890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مربع نص 11"/>
          <p:cNvSpPr txBox="1"/>
          <p:nvPr/>
        </p:nvSpPr>
        <p:spPr>
          <a:xfrm>
            <a:off x="4786314" y="4365104"/>
            <a:ext cx="407196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الفعالة للمركبة الأساسية</a:t>
            </a: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3261519" y="4844256"/>
          <a:ext cx="2620962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72" name="Equation" r:id="rId6" imgW="1307880" imgH="444240" progId="Equation.DSMT4">
                  <p:embed/>
                </p:oleObj>
              </mc:Choice>
              <mc:Fallback>
                <p:oleObj name="Equation" r:id="rId6" imgW="1307880" imgH="4442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1519" y="4844256"/>
                        <a:ext cx="2620962" cy="8890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مربع نص 13"/>
          <p:cNvSpPr txBox="1"/>
          <p:nvPr/>
        </p:nvSpPr>
        <p:spPr>
          <a:xfrm>
            <a:off x="357158" y="5858108"/>
            <a:ext cx="8391306" cy="52322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1" anchor="ctr" anchorCtr="1">
            <a:spAutoFit/>
          </a:bodyPr>
          <a:lstStyle/>
          <a:p>
            <a:pPr algn="just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سؤال: أوجد قيم </a:t>
            </a:r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  <a:sym typeface="Symbol"/>
              </a:rPr>
              <a:t></a:t>
            </a:r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 التي تؤدي إلى حذف التوافقية الخامسة.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صورة 18" descr="power2_fig2_10_modified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4306" y="2420888"/>
            <a:ext cx="5675388" cy="2194564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214282" y="-71462"/>
            <a:ext cx="864399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2 – طريقة التعديل العرضي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 متعدد النبضات – المبدلة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395536" y="4563125"/>
            <a:ext cx="839130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يتكون جهد الخرج من نبضات عرض كل </a:t>
            </a:r>
            <a:r>
              <a:rPr lang="ar-SY" sz="2800" b="1" dirty="0" err="1">
                <a:solidFill>
                  <a:srgbClr val="7030A0"/>
                </a:solidFill>
                <a:cs typeface="Simplified Arabic" pitchFamily="2" charset="-78"/>
              </a:rPr>
              <a:t>منها 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  <a:sym typeface="Symbol"/>
              </a:rPr>
              <a:t> و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عددها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في كل نصف </a:t>
            </a:r>
            <a:r>
              <a:rPr lang="ar-SY" sz="2800" b="1" dirty="0" err="1">
                <a:solidFill>
                  <a:srgbClr val="7030A0"/>
                </a:solidFill>
                <a:cs typeface="Simplified Arabic" pitchFamily="2" charset="-78"/>
              </a:rPr>
              <a:t>دور.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</a:t>
            </a:r>
          </a:p>
        </p:txBody>
      </p:sp>
      <p:sp>
        <p:nvSpPr>
          <p:cNvPr id="12" name="عنصر نائب لرقم الشريحة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41</a:t>
            </a:fld>
            <a:endParaRPr lang="ar-SY" dirty="0"/>
          </a:p>
        </p:txBody>
      </p:sp>
      <p:sp>
        <p:nvSpPr>
          <p:cNvPr id="13" name="عنصر نائب للتاريخ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4" name="عنصر نائب للتذييل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pic>
        <p:nvPicPr>
          <p:cNvPr id="17" name="صورة 16" descr="power2_fig2_4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512" y="548680"/>
            <a:ext cx="4087368" cy="1770888"/>
          </a:xfrm>
          <a:prstGeom prst="rect">
            <a:avLst/>
          </a:prstGeom>
        </p:spPr>
      </p:pic>
      <p:sp>
        <p:nvSpPr>
          <p:cNvPr id="18" name="مربع نص 17"/>
          <p:cNvSpPr txBox="1"/>
          <p:nvPr/>
        </p:nvSpPr>
        <p:spPr>
          <a:xfrm>
            <a:off x="4355976" y="476672"/>
            <a:ext cx="4422886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تعتمد هذه الطريقة على تحميل إشارة الخرج على إشارة ذات تردد </a:t>
            </a:r>
            <a:r>
              <a:rPr lang="ar-SY" sz="2800" b="1" dirty="0" err="1">
                <a:cs typeface="Simplified Arabic" pitchFamily="2" charset="-78"/>
              </a:rPr>
              <a:t>عالي.</a:t>
            </a:r>
            <a:r>
              <a:rPr lang="ar-SY" sz="2800" b="1" dirty="0">
                <a:cs typeface="Simplified Arabic" pitchFamily="2" charset="-78"/>
              </a:rPr>
              <a:t> تؤدي هذه العملية إلى تحسين التركيب </a:t>
            </a:r>
            <a:r>
              <a:rPr lang="ar-SY" sz="2800" b="1" dirty="0" err="1">
                <a:cs typeface="Simplified Arabic" pitchFamily="2" charset="-78"/>
              </a:rPr>
              <a:t>الهارمونيكي</a:t>
            </a:r>
            <a:r>
              <a:rPr lang="ar-SY" sz="2800" b="1" dirty="0">
                <a:cs typeface="Simplified Arabic" pitchFamily="2" charset="-78"/>
              </a:rPr>
              <a:t> لجهد الخرج.</a:t>
            </a:r>
          </a:p>
        </p:txBody>
      </p:sp>
      <p:grpSp>
        <p:nvGrpSpPr>
          <p:cNvPr id="29" name="مجموعة 28"/>
          <p:cNvGrpSpPr/>
          <p:nvPr/>
        </p:nvGrpSpPr>
        <p:grpSpPr>
          <a:xfrm>
            <a:off x="446714" y="5301208"/>
            <a:ext cx="8340128" cy="1129665"/>
            <a:chOff x="395536" y="5301208"/>
            <a:chExt cx="8340128" cy="1129665"/>
          </a:xfrm>
        </p:grpSpPr>
        <p:grpSp>
          <p:nvGrpSpPr>
            <p:cNvPr id="15" name="مجموعة 14"/>
            <p:cNvGrpSpPr/>
            <p:nvPr/>
          </p:nvGrpSpPr>
          <p:grpSpPr>
            <a:xfrm>
              <a:off x="395536" y="5301208"/>
              <a:ext cx="8340128" cy="1129665"/>
              <a:chOff x="446714" y="4396450"/>
              <a:chExt cx="8340128" cy="1129665"/>
            </a:xfrm>
          </p:grpSpPr>
          <p:sp>
            <p:nvSpPr>
              <p:cNvPr id="20" name="مربع نص 19"/>
              <p:cNvSpPr txBox="1"/>
              <p:nvPr/>
            </p:nvSpPr>
            <p:spPr>
              <a:xfrm>
                <a:off x="7143768" y="4572008"/>
                <a:ext cx="1614661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just"/>
                <a:r>
                  <a:rPr lang="ar-SY" sz="2800" b="1" dirty="0">
                    <a:solidFill>
                      <a:srgbClr val="C00000"/>
                    </a:solidFill>
                    <a:cs typeface="Simplified Arabic" pitchFamily="2" charset="-78"/>
                  </a:rPr>
                  <a:t>تعبر النسبة</a:t>
                </a:r>
              </a:p>
            </p:txBody>
          </p:sp>
          <p:graphicFrame>
            <p:nvGraphicFramePr>
              <p:cNvPr id="21" name="Object 2"/>
              <p:cNvGraphicFramePr>
                <a:graphicFrameLocks noChangeAspect="1"/>
              </p:cNvGraphicFramePr>
              <p:nvPr/>
            </p:nvGraphicFramePr>
            <p:xfrm>
              <a:off x="5703298" y="4396450"/>
              <a:ext cx="1687513" cy="7889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0240" name="Equation" r:id="rId5" imgW="634680" imgH="393480" progId="Equation.DSMT4">
                      <p:embed/>
                    </p:oleObj>
                  </mc:Choice>
                  <mc:Fallback>
                    <p:oleObj name="Equation" r:id="rId5" imgW="634680" imgH="393480" progId="Equation.DSMT4">
                      <p:embed/>
                      <p:pic>
                        <p:nvPicPr>
                          <p:cNvPr id="0" name="Picture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03298" y="4396450"/>
                            <a:ext cx="1687513" cy="7889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" name="مربع نص 22"/>
              <p:cNvSpPr txBox="1"/>
              <p:nvPr/>
            </p:nvSpPr>
            <p:spPr>
              <a:xfrm>
                <a:off x="446714" y="4572008"/>
                <a:ext cx="8340128" cy="9541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just"/>
                <a:r>
                  <a:rPr lang="ar-SY" sz="2800" b="1" dirty="0">
                    <a:solidFill>
                      <a:srgbClr val="C00000"/>
                    </a:solidFill>
                    <a:cs typeface="Simplified Arabic" pitchFamily="2" charset="-78"/>
                  </a:rPr>
                  <a:t>			   عن مجال التحكم وتدعى معامل التعديل </a:t>
                </a:r>
                <a:r>
                  <a:rPr lang="ar-SY" sz="2800" b="1" dirty="0" err="1">
                    <a:solidFill>
                      <a:srgbClr val="C00000"/>
                    </a:solidFill>
                    <a:cs typeface="Simplified Arabic" pitchFamily="2" charset="-78"/>
                  </a:rPr>
                  <a:t>المطالي</a:t>
                </a:r>
                <a:r>
                  <a:rPr lang="ar-SY" sz="2800" b="1" dirty="0">
                    <a:solidFill>
                      <a:srgbClr val="C00000"/>
                    </a:solidFill>
                    <a:cs typeface="Simplified Arabic" pitchFamily="2" charset="-78"/>
                  </a:rPr>
                  <a:t> وتدعى القيمة              معامل التعديل الترددي </a:t>
                </a:r>
              </a:p>
            </p:txBody>
          </p:sp>
        </p:grpSp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4572000" y="5949280"/>
            <a:ext cx="1552575" cy="458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241" name="Equation" r:id="rId7" imgW="583920" imgH="228600" progId="Equation.DSMT4">
                    <p:embed/>
                  </p:oleObj>
                </mc:Choice>
                <mc:Fallback>
                  <p:oleObj name="Equation" r:id="rId7" imgW="583920" imgH="228600" progId="Equation.DSMT4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0" y="5949280"/>
                          <a:ext cx="1552575" cy="4587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214282" y="-71462"/>
            <a:ext cx="864399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2 – طريقة التعديل العرضي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 متعدد النبضات – المبدلة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12" name="عنصر نائب لرقم الشريحة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42</a:t>
            </a:fld>
            <a:endParaRPr lang="ar-SY" dirty="0"/>
          </a:p>
        </p:txBody>
      </p:sp>
      <p:sp>
        <p:nvSpPr>
          <p:cNvPr id="13" name="عنصر نائب للتاريخ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4" name="عنصر نائب للتذييل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pic>
        <p:nvPicPr>
          <p:cNvPr id="15" name="صورة 14" descr="power2_fig2_10_modified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4306" y="586364"/>
            <a:ext cx="5675388" cy="2194564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4286248" y="2895736"/>
            <a:ext cx="450059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الفعالة لجهد الخرج</a:t>
            </a: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637507" y="3645024"/>
          <a:ext cx="5868987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189" name="Equation" r:id="rId4" imgW="2946240" imgH="533160" progId="Equation.DSMT4">
                  <p:embed/>
                </p:oleObj>
              </mc:Choice>
              <mc:Fallback>
                <p:oleObj name="Equation" r:id="rId4" imgW="2946240" imgH="53316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7507" y="3645024"/>
                        <a:ext cx="5868987" cy="10652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323528" y="5013176"/>
            <a:ext cx="8496944" cy="98488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dirty="0">
                <a:cs typeface="Simplified Arabic" pitchFamily="2" charset="-78"/>
              </a:rPr>
              <a:t>تغير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m</a:t>
            </a:r>
            <a:r>
              <a:rPr lang="en-US" sz="280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u</a:t>
            </a:r>
            <a:r>
              <a:rPr lang="ar-SY" sz="2800" dirty="0">
                <a:cs typeface="Simplified Arabic" pitchFamily="2" charset="-78"/>
                <a:sym typeface="Symbol"/>
              </a:rPr>
              <a:t> من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0</a:t>
            </a:r>
            <a:r>
              <a:rPr lang="ar-SY" sz="2800" dirty="0">
                <a:cs typeface="Simplified Arabic" pitchFamily="2" charset="-78"/>
                <a:sym typeface="Symbol"/>
              </a:rPr>
              <a:t> حتى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1</a:t>
            </a:r>
            <a:r>
              <a:rPr lang="ar-SY" sz="2800" dirty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dirty="0">
                <a:cs typeface="Simplified Arabic" pitchFamily="2" charset="-78"/>
                <a:sym typeface="Symbol"/>
              </a:rPr>
              <a:t>يؤدي إلى تغير القيمة الفعالة لجهد الخرج من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0</a:t>
            </a:r>
            <a:r>
              <a:rPr lang="ar-SY" sz="2800" dirty="0">
                <a:cs typeface="Simplified Arabic" pitchFamily="2" charset="-78"/>
                <a:sym typeface="Symbol"/>
              </a:rPr>
              <a:t> حتى </a:t>
            </a:r>
            <a:r>
              <a:rPr lang="en-US" sz="2800" dirty="0">
                <a:cs typeface="Simplified Arabic" pitchFamily="2" charset="-78"/>
                <a:sym typeface="Symbol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</a:t>
            </a:r>
            <a:r>
              <a:rPr lang="ar-SY" sz="2800" dirty="0">
                <a:cs typeface="Simplified Arabic" pitchFamily="2" charset="-78"/>
              </a:rPr>
              <a:t>.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مربع نص 11"/>
          <p:cNvSpPr txBox="1"/>
          <p:nvPr/>
        </p:nvSpPr>
        <p:spPr>
          <a:xfrm>
            <a:off x="6858016" y="2636838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منشور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فورييه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2987824" y="3116064"/>
          <a:ext cx="310038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89" name="Equation" r:id="rId3" imgW="1549080" imgH="444240" progId="Equation.DSMT4">
                  <p:embed/>
                </p:oleObj>
              </mc:Choice>
              <mc:Fallback>
                <p:oleObj name="Equation" r:id="rId3" imgW="154908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3116064"/>
                        <a:ext cx="3100388" cy="8890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1052016" y="4458816"/>
          <a:ext cx="726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90" name="Equation" r:id="rId5" imgW="3632040" imgH="457200" progId="Equation.DSMT4">
                  <p:embed/>
                </p:oleObj>
              </mc:Choice>
              <mc:Fallback>
                <p:oleObj name="Equation" r:id="rId5" imgW="3632040" imgH="4572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016" y="4458816"/>
                        <a:ext cx="72644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مربع نص 25"/>
          <p:cNvSpPr txBox="1"/>
          <p:nvPr/>
        </p:nvSpPr>
        <p:spPr>
          <a:xfrm>
            <a:off x="71406" y="-71462"/>
            <a:ext cx="8929718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</a:rPr>
              <a:t>ب – طريقة التعديل العرضي </a:t>
            </a:r>
            <a:r>
              <a:rPr lang="ar-SY" sz="2700" b="1" dirty="0" err="1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</a:rPr>
              <a:t> متعدد النبضات – المبدلة </a:t>
            </a:r>
            <a:r>
              <a:rPr lang="ar-SY" sz="27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7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14" name="عنصر نائب لرقم الشريحة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43</a:t>
            </a:fld>
            <a:endParaRPr lang="ar-SY" dirty="0"/>
          </a:p>
        </p:txBody>
      </p:sp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6" name="عنصر نائب للتذييل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pic>
        <p:nvPicPr>
          <p:cNvPr id="18" name="صورة 17" descr="power2_fig2_10_modified.bmp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4306" y="586364"/>
            <a:ext cx="5675388" cy="2194564"/>
          </a:xfrm>
          <a:prstGeom prst="rect">
            <a:avLst/>
          </a:prstGeom>
        </p:spPr>
      </p:pic>
      <p:sp>
        <p:nvSpPr>
          <p:cNvPr id="10" name="مربع نص 9"/>
          <p:cNvSpPr txBox="1"/>
          <p:nvPr/>
        </p:nvSpPr>
        <p:spPr>
          <a:xfrm>
            <a:off x="4716016" y="3861048"/>
            <a:ext cx="408906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cs typeface="Simplified Arabic" pitchFamily="2" charset="-78"/>
              </a:rPr>
              <a:t>حيث </a:t>
            </a:r>
            <a:r>
              <a:rPr lang="ar-SY" sz="2800" b="1" dirty="0" err="1">
                <a:cs typeface="Simplified Arabic" pitchFamily="2" charset="-78"/>
              </a:rPr>
              <a:t>مطال</a:t>
            </a:r>
            <a:r>
              <a:rPr lang="ar-SY" sz="2800" b="1" dirty="0">
                <a:cs typeface="Simplified Arabic" pitchFamily="2" charset="-78"/>
              </a:rPr>
              <a:t> المركبة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ar-SY" sz="2800" b="1" dirty="0" err="1">
                <a:cs typeface="Simplified Arabic" pitchFamily="2" charset="-78"/>
              </a:rPr>
              <a:t>:</a:t>
            </a:r>
            <a:endParaRPr lang="ar-SY" sz="2800" b="1" dirty="0">
              <a:cs typeface="Simplified Arabic" pitchFamily="2" charset="-78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1485032" y="5517232"/>
          <a:ext cx="1574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91" name="Equation" r:id="rId8" imgW="787320" imgH="431640" progId="Equation.DSMT4">
                  <p:embed/>
                </p:oleObj>
              </mc:Choice>
              <mc:Fallback>
                <p:oleObj name="Equation" r:id="rId8" imgW="787320" imgH="4316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032" y="5517232"/>
                        <a:ext cx="15748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4355976" y="5445224"/>
          <a:ext cx="3810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92" name="Equation" r:id="rId10" imgW="1904760" imgH="419040" progId="Equation.DSMT4">
                  <p:embed/>
                </p:oleObj>
              </mc:Choice>
              <mc:Fallback>
                <p:oleObj name="Equation" r:id="rId10" imgW="1904760" imgH="41904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5445224"/>
                        <a:ext cx="38100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3357554" y="357166"/>
            <a:ext cx="242889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>
                <a:solidFill>
                  <a:srgbClr val="FF0000"/>
                </a:solidFill>
                <a:cs typeface="Simplified Arabic" pitchFamily="2" charset="-78"/>
              </a:rPr>
              <a:t>مثال للمقارنة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428596" y="958880"/>
            <a:ext cx="8358246" cy="31085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مبدلة قالبة مستقلة </a:t>
            </a:r>
            <a:r>
              <a:rPr lang="ar-SY" sz="2800" b="1" dirty="0" err="1">
                <a:cs typeface="Simplified Arabic" pitchFamily="2" charset="-78"/>
              </a:rPr>
              <a:t>جسرية</a:t>
            </a:r>
            <a:r>
              <a:rPr lang="ar-SY" sz="2800" b="1" dirty="0">
                <a:cs typeface="Simplified Arabic" pitchFamily="2" charset="-78"/>
              </a:rPr>
              <a:t> وحيدة الطور ذات المعطيات التالية :</a:t>
            </a:r>
          </a:p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= 48 v</a:t>
            </a:r>
            <a:endParaRPr lang="en-US" sz="2800" b="1" dirty="0">
              <a:solidFill>
                <a:srgbClr val="0070C0"/>
              </a:solidFill>
              <a:cs typeface="Simplified Arabic" pitchFamily="2" charset="-78"/>
              <a:sym typeface="Symbol"/>
            </a:endParaRPr>
          </a:p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المطلوب : تغذية حمل بجهد فعال قيمته </a:t>
            </a:r>
            <a:r>
              <a:rPr lang="en-US" sz="2800" b="1" dirty="0" err="1">
                <a:cs typeface="Simplified Arabic" pitchFamily="2" charset="-78"/>
                <a:sym typeface="Symbol"/>
              </a:rPr>
              <a:t>v</a:t>
            </a:r>
            <a:r>
              <a:rPr lang="en-US" sz="2800" b="1" baseline="-25000" dirty="0" err="1">
                <a:cs typeface="Simplified Arabic" pitchFamily="2" charset="-78"/>
                <a:sym typeface="Symbol"/>
              </a:rPr>
              <a:t>Lrms</a:t>
            </a:r>
            <a:r>
              <a:rPr lang="en-US" sz="2800" b="1" dirty="0">
                <a:cs typeface="Simplified Arabic" pitchFamily="2" charset="-78"/>
                <a:sym typeface="Symbol"/>
              </a:rPr>
              <a:t> = 12 v</a:t>
            </a:r>
            <a:r>
              <a:rPr lang="ar-SY" sz="2800" b="1" dirty="0">
                <a:cs typeface="Simplified Arabic" pitchFamily="2" charset="-78"/>
                <a:sym typeface="Symbol"/>
              </a:rPr>
              <a:t> باستخدام طريقتي التعديل العرضي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المطالي</a:t>
            </a:r>
            <a:r>
              <a:rPr lang="ar-SY" sz="2800" b="1" dirty="0">
                <a:cs typeface="Simplified Arabic" pitchFamily="2" charset="-78"/>
                <a:sym typeface="Symbol"/>
              </a:rPr>
              <a:t> وحيد النبضة أو متعدد النبضات (</a:t>
            </a:r>
            <a:r>
              <a:rPr lang="en-US" sz="2800" b="1" dirty="0">
                <a:cs typeface="Simplified Arabic" pitchFamily="2" charset="-78"/>
                <a:sym typeface="Symbol"/>
              </a:rPr>
              <a:t>P=10</a:t>
            </a:r>
            <a:r>
              <a:rPr lang="ar-SY" sz="2800" b="1" dirty="0">
                <a:cs typeface="Simplified Arabic" pitchFamily="2" charset="-78"/>
                <a:sym typeface="Symbol"/>
              </a:rPr>
              <a:t>).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  <a:sym typeface="Symbol"/>
              </a:rPr>
              <a:t> حدد عرض وعدد نبضات جهد الخرج في الحالتين.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  <a:sym typeface="Symbol"/>
              </a:rPr>
              <a:t> قارن بين التوافقيات الأربعة الأولى لكل حالة.</a:t>
            </a: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44</a:t>
            </a:fld>
            <a:endParaRPr lang="ar-SY" dirty="0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4000496" y="0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>
                <a:solidFill>
                  <a:srgbClr val="FF0000"/>
                </a:solidFill>
                <a:cs typeface="Simplified Arabic" pitchFamily="2" charset="-78"/>
              </a:rPr>
              <a:t>الحل</a:t>
            </a:r>
          </a:p>
        </p:txBody>
      </p:sp>
      <p:graphicFrame>
        <p:nvGraphicFramePr>
          <p:cNvPr id="267266" name="Object 2"/>
          <p:cNvGraphicFramePr>
            <a:graphicFrameLocks noChangeAspect="1"/>
          </p:cNvGraphicFramePr>
          <p:nvPr/>
        </p:nvGraphicFramePr>
        <p:xfrm>
          <a:off x="611560" y="1143000"/>
          <a:ext cx="6507162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82" name="Equation" r:id="rId3" imgW="3263760" imgH="507960" progId="Equation.DSMT4">
                  <p:embed/>
                </p:oleObj>
              </mc:Choice>
              <mc:Fallback>
                <p:oleObj name="Equation" r:id="rId3" imgW="3263760" imgH="50796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143000"/>
                        <a:ext cx="6507162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625177" y="3786188"/>
          <a:ext cx="7115175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83" name="Equation" r:id="rId5" imgW="3568680" imgH="507960" progId="Equation.DSMT4">
                  <p:embed/>
                </p:oleObj>
              </mc:Choice>
              <mc:Fallback>
                <p:oleObj name="Equation" r:id="rId5" imgW="3568680" imgH="50796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77" y="3786188"/>
                        <a:ext cx="7115175" cy="101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571472" y="2285992"/>
          <a:ext cx="8104188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84" name="Equation" r:id="rId7" imgW="4063680" imgH="241200" progId="Equation.DSMT4">
                  <p:embed/>
                </p:oleObj>
              </mc:Choice>
              <mc:Fallback>
                <p:oleObj name="Equation" r:id="rId7" imgW="4063680" imgH="241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472" y="2285992"/>
                        <a:ext cx="8104188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608013" y="5072063"/>
          <a:ext cx="79279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85" name="Equation" r:id="rId9" imgW="3974760" imgH="241200" progId="Equation.DSMT4">
                  <p:embed/>
                </p:oleObj>
              </mc:Choice>
              <mc:Fallback>
                <p:oleObj name="Equation" r:id="rId9" imgW="3974760" imgH="2412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5072063"/>
                        <a:ext cx="79279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مربع نص 7"/>
          <p:cNvSpPr txBox="1"/>
          <p:nvPr/>
        </p:nvSpPr>
        <p:spPr>
          <a:xfrm>
            <a:off x="3286116" y="500042"/>
            <a:ext cx="550072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3200" b="1" dirty="0">
                <a:solidFill>
                  <a:srgbClr val="002060"/>
                </a:solidFill>
                <a:cs typeface="Simplified Arabic" pitchFamily="2" charset="-78"/>
              </a:rPr>
              <a:t>التعديل العرضي </a:t>
            </a:r>
            <a:r>
              <a:rPr lang="ar-SY" sz="3200" b="1" dirty="0" err="1">
                <a:solidFill>
                  <a:srgbClr val="002060"/>
                </a:solidFill>
                <a:cs typeface="Simplified Arabic" pitchFamily="2" charset="-78"/>
              </a:rPr>
              <a:t>المطالي</a:t>
            </a:r>
            <a:r>
              <a:rPr lang="ar-SY" sz="3200" b="1" dirty="0">
                <a:solidFill>
                  <a:srgbClr val="002060"/>
                </a:solidFill>
                <a:cs typeface="Simplified Arabic" pitchFamily="2" charset="-78"/>
              </a:rPr>
              <a:t> وحيد النبضة :</a:t>
            </a:r>
          </a:p>
        </p:txBody>
      </p:sp>
      <p:sp>
        <p:nvSpPr>
          <p:cNvPr id="9" name="مربع نص 8"/>
          <p:cNvSpPr txBox="1"/>
          <p:nvPr/>
        </p:nvSpPr>
        <p:spPr>
          <a:xfrm>
            <a:off x="2928926" y="3000372"/>
            <a:ext cx="585791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3200" b="1" dirty="0">
                <a:solidFill>
                  <a:srgbClr val="002060"/>
                </a:solidFill>
                <a:cs typeface="Simplified Arabic" pitchFamily="2" charset="-78"/>
              </a:rPr>
              <a:t>التعديل العرضي </a:t>
            </a:r>
            <a:r>
              <a:rPr lang="ar-SY" sz="3200" b="1" dirty="0" err="1">
                <a:solidFill>
                  <a:srgbClr val="002060"/>
                </a:solidFill>
                <a:cs typeface="Simplified Arabic" pitchFamily="2" charset="-78"/>
              </a:rPr>
              <a:t>المطالي</a:t>
            </a:r>
            <a:r>
              <a:rPr lang="ar-SY" sz="3200" b="1" dirty="0">
                <a:solidFill>
                  <a:srgbClr val="002060"/>
                </a:solidFill>
                <a:cs typeface="Simplified Arabic" pitchFamily="2" charset="-78"/>
              </a:rPr>
              <a:t> متعدد النبضات :</a:t>
            </a:r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45</a:t>
            </a:fld>
            <a:endParaRPr lang="ar-SY" dirty="0"/>
          </a:p>
        </p:txBody>
      </p:sp>
      <p:sp>
        <p:nvSpPr>
          <p:cNvPr id="11" name="عنصر نائب للتاريخ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2" name="عنصر نائب للتذييل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13" name="مستطيل 12"/>
          <p:cNvSpPr/>
          <p:nvPr/>
        </p:nvSpPr>
        <p:spPr>
          <a:xfrm>
            <a:off x="6228184" y="1285860"/>
            <a:ext cx="857256" cy="785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4" name="مستطيل 13"/>
          <p:cNvSpPr/>
          <p:nvPr/>
        </p:nvSpPr>
        <p:spPr>
          <a:xfrm>
            <a:off x="6687212" y="3929066"/>
            <a:ext cx="1000132" cy="785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7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7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67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46</a:t>
            </a:fld>
            <a:endParaRPr lang="ar-SY" dirty="0"/>
          </a:p>
        </p:txBody>
      </p:sp>
      <p:sp>
        <p:nvSpPr>
          <p:cNvPr id="6" name="عنصر نائب للتاريخ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7" name="عنصر نائب للتذييل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pic>
        <p:nvPicPr>
          <p:cNvPr id="4812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682" y="557076"/>
            <a:ext cx="8067766" cy="575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over dir="l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ستطيل 7"/>
          <p:cNvSpPr/>
          <p:nvPr/>
        </p:nvSpPr>
        <p:spPr>
          <a:xfrm>
            <a:off x="357158" y="3071810"/>
            <a:ext cx="8429684" cy="9286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61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7" name="مستطيل 6"/>
          <p:cNvSpPr/>
          <p:nvPr/>
        </p:nvSpPr>
        <p:spPr>
          <a:xfrm>
            <a:off x="357158" y="1071546"/>
            <a:ext cx="8429684" cy="6429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61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0" name="مربع نص 9"/>
          <p:cNvSpPr txBox="1"/>
          <p:nvPr/>
        </p:nvSpPr>
        <p:spPr>
          <a:xfrm>
            <a:off x="7072330" y="428604"/>
            <a:ext cx="171451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المميزات :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7286644" y="2285992"/>
            <a:ext cx="150019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المساوئ :</a:t>
            </a:r>
          </a:p>
        </p:txBody>
      </p:sp>
      <p:sp>
        <p:nvSpPr>
          <p:cNvPr id="26" name="مربع نص 25"/>
          <p:cNvSpPr txBox="1"/>
          <p:nvPr/>
        </p:nvSpPr>
        <p:spPr>
          <a:xfrm>
            <a:off x="71406" y="-71462"/>
            <a:ext cx="8929718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</a:rPr>
              <a:t>2 – طريقة التعديل العرضي </a:t>
            </a:r>
            <a:r>
              <a:rPr lang="ar-SY" sz="2700" b="1" dirty="0" err="1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</a:rPr>
              <a:t> متعدد النبضات – حالة المبدلة </a:t>
            </a:r>
            <a:r>
              <a:rPr lang="ar-SY" sz="27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7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428596" y="1142984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تخفيض القيم الفعالة للتوافقيات الأولى مما يؤدي إلى سهولة ترشيحها</a:t>
            </a:r>
          </a:p>
        </p:txBody>
      </p:sp>
      <p:sp>
        <p:nvSpPr>
          <p:cNvPr id="6" name="مربع نص 5"/>
          <p:cNvSpPr txBox="1"/>
          <p:nvPr/>
        </p:nvSpPr>
        <p:spPr>
          <a:xfrm>
            <a:off x="428596" y="3071810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زيادة عمليات الفصل والوصل للمفاتيح الالكترونية أي زيادة عمليات الإبدال وبالتالي زيادة </a:t>
            </a:r>
            <a:r>
              <a:rPr lang="ar-SY" sz="2800" b="1" dirty="0" err="1">
                <a:cs typeface="Simplified Arabic" pitchFamily="2" charset="-78"/>
              </a:rPr>
              <a:t>الضياعات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47</a:t>
            </a:fld>
            <a:endParaRPr lang="ar-SY" dirty="0"/>
          </a:p>
        </p:txBody>
      </p:sp>
      <p:sp>
        <p:nvSpPr>
          <p:cNvPr id="11" name="عنصر نائب للتاريخ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3" name="عنصر نائب للتذييل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صورة 23" descr="power2_fig2_11_modified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420828"/>
            <a:ext cx="3265024" cy="3744476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214282" y="-24"/>
            <a:ext cx="864399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</a:rPr>
              <a:t>ج – طريقة تعديل عرض النبضة </a:t>
            </a:r>
            <a:r>
              <a:rPr lang="ar-SY" sz="2700" b="1" dirty="0" err="1">
                <a:solidFill>
                  <a:srgbClr val="FF0000"/>
                </a:solidFill>
                <a:cs typeface="Simplified Arabic" pitchFamily="2" charset="-78"/>
              </a:rPr>
              <a:t>الجيبي</a:t>
            </a:r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ar-SY" sz="2700" b="1" dirty="0" err="1">
                <a:solidFill>
                  <a:srgbClr val="FF0000"/>
                </a:solidFill>
                <a:cs typeface="Simplified Arabic" pitchFamily="2" charset="-78"/>
              </a:rPr>
              <a:t>المثلثي</a:t>
            </a:r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en-US" sz="2700" b="1" dirty="0">
                <a:solidFill>
                  <a:srgbClr val="FF0000"/>
                </a:solidFill>
                <a:cs typeface="Simplified Arabic" pitchFamily="2" charset="-78"/>
              </a:rPr>
              <a:t>SPWM</a:t>
            </a:r>
            <a:endParaRPr lang="ar-SY" sz="2700" b="1" dirty="0">
              <a:solidFill>
                <a:srgbClr val="FF0000"/>
              </a:solidFill>
              <a:cs typeface="Simplified Arabic" pitchFamily="2" charset="-78"/>
            </a:endParaRPr>
          </a:p>
          <a:p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</a:rPr>
              <a:t> – المبدلة القالبة نصف </a:t>
            </a:r>
            <a:r>
              <a:rPr lang="ar-SY" sz="27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7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3500430" y="967917"/>
            <a:ext cx="5286412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chemeClr val="accent3"/>
                </a:solidFill>
                <a:cs typeface="Simplified Arabic" pitchFamily="2" charset="-78"/>
              </a:rPr>
              <a:t> تحدد لحظات فتح </a:t>
            </a:r>
            <a:r>
              <a:rPr lang="ar-SY" sz="2800" b="1" dirty="0" err="1">
                <a:solidFill>
                  <a:schemeClr val="accent3"/>
                </a:solidFill>
                <a:cs typeface="Simplified Arabic" pitchFamily="2" charset="-78"/>
              </a:rPr>
              <a:t>واغلاق</a:t>
            </a:r>
            <a:r>
              <a:rPr lang="ar-SY" sz="2800" b="1" dirty="0">
                <a:solidFill>
                  <a:schemeClr val="accent3"/>
                </a:solidFill>
                <a:cs typeface="Simplified Arabic" pitchFamily="2" charset="-78"/>
              </a:rPr>
              <a:t> القواطع الالكترونية عند تقاطع إشارة </a:t>
            </a: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مرجعية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جيبية</a:t>
            </a: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en-US" sz="2800" b="1" dirty="0" err="1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>
                <a:solidFill>
                  <a:schemeClr val="accent3"/>
                </a:solidFill>
                <a:cs typeface="Simplified Arabic" pitchFamily="2" charset="-78"/>
              </a:rPr>
              <a:t> ذات تردد </a:t>
            </a:r>
            <a:r>
              <a:rPr lang="en-US" sz="2800" b="1" dirty="0" err="1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>
                <a:solidFill>
                  <a:schemeClr val="accent3"/>
                </a:solidFill>
                <a:cs typeface="Simplified Arabic" pitchFamily="2" charset="-78"/>
              </a:rPr>
              <a:t> </a:t>
            </a:r>
            <a:r>
              <a:rPr lang="ar-SY" sz="2800" b="1" dirty="0" err="1">
                <a:solidFill>
                  <a:schemeClr val="accent3"/>
                </a:solidFill>
                <a:cs typeface="Simplified Arabic" pitchFamily="2" charset="-78"/>
              </a:rPr>
              <a:t>ومطال</a:t>
            </a:r>
            <a:r>
              <a:rPr lang="ar-SY" sz="2800" b="1" dirty="0">
                <a:solidFill>
                  <a:schemeClr val="accent3"/>
                </a:solidFill>
                <a:cs typeface="Simplified Arabic" pitchFamily="2" charset="-78"/>
              </a:rPr>
              <a:t> </a:t>
            </a:r>
            <a:r>
              <a:rPr lang="en-US" sz="2800" b="1" dirty="0" err="1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 err="1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>
                <a:solidFill>
                  <a:schemeClr val="accent3"/>
                </a:solidFill>
                <a:cs typeface="Simplified Arabic" pitchFamily="2" charset="-78"/>
              </a:rPr>
              <a:t> مع إشارة </a:t>
            </a: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حاملة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en-US" sz="2800" b="1" dirty="0" err="1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solidFill>
                  <a:schemeClr val="accent3"/>
                </a:solidFill>
                <a:cs typeface="Simplified Arabic" pitchFamily="2" charset="-78"/>
              </a:rPr>
              <a:t> ترددها </a:t>
            </a:r>
            <a:r>
              <a:rPr lang="en-US" sz="2800" b="1" dirty="0" err="1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solidFill>
                  <a:schemeClr val="accent3"/>
                </a:solidFill>
                <a:cs typeface="Simplified Arabic" pitchFamily="2" charset="-78"/>
              </a:rPr>
              <a:t> بحيث </a:t>
            </a:r>
            <a:r>
              <a:rPr lang="en-US" sz="2800" b="1" dirty="0" err="1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800" b="1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sz="2800" b="1" dirty="0" err="1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>
                <a:solidFill>
                  <a:schemeClr val="accent3"/>
                </a:solidFill>
                <a:cs typeface="Simplified Arabic" pitchFamily="2" charset="-78"/>
              </a:rPr>
              <a:t> </a:t>
            </a:r>
            <a:r>
              <a:rPr lang="ar-SY" sz="2800" b="1" dirty="0" err="1">
                <a:solidFill>
                  <a:schemeClr val="accent3"/>
                </a:solidFill>
                <a:cs typeface="Simplified Arabic" pitchFamily="2" charset="-78"/>
              </a:rPr>
              <a:t>ومطالها</a:t>
            </a:r>
            <a:r>
              <a:rPr lang="ar-SY" sz="2800" b="1" dirty="0">
                <a:solidFill>
                  <a:schemeClr val="accent3"/>
                </a:solidFill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800" b="1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</a:t>
            </a:r>
            <a:r>
              <a:rPr lang="en-US" sz="2800" b="1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[-1,+1]</a:t>
            </a:r>
            <a:r>
              <a:rPr lang="ar-SY" sz="2800" b="1" dirty="0">
                <a:solidFill>
                  <a:schemeClr val="accent3"/>
                </a:solidFill>
                <a:cs typeface="Simplified Arabic" pitchFamily="2" charset="-78"/>
              </a:rPr>
              <a:t> .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3500430" y="3410997"/>
            <a:ext cx="528641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يتحدد تردد جهد الخرج بتردد الإشارة المرجعية.</a:t>
            </a:r>
          </a:p>
        </p:txBody>
      </p:sp>
      <p:sp>
        <p:nvSpPr>
          <p:cNvPr id="18" name="مربع نص 17"/>
          <p:cNvSpPr txBox="1"/>
          <p:nvPr/>
        </p:nvSpPr>
        <p:spPr>
          <a:xfrm>
            <a:off x="3571868" y="4489956"/>
            <a:ext cx="521497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ar-SY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</a:t>
            </a:r>
            <a:r>
              <a:rPr lang="ar-SY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T</a:t>
            </a:r>
            <a:r>
              <a:rPr lang="en-US" sz="2800" b="1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US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(on)</a:t>
            </a:r>
            <a:r>
              <a:rPr lang="ar-SY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</a:t>
            </a:r>
            <a:r>
              <a:rPr lang="ar-SY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v</a:t>
            </a:r>
            <a:r>
              <a:rPr lang="en-US" sz="2800" b="1" baseline="-25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L</a:t>
            </a:r>
            <a:r>
              <a:rPr lang="en-US" sz="2800" b="1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= -U</a:t>
            </a:r>
            <a:r>
              <a:rPr lang="en-US" sz="2800" b="1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 </a:t>
            </a:r>
            <a:r>
              <a:rPr lang="en-US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/ 2</a:t>
            </a:r>
            <a:endParaRPr lang="ar-SY" sz="28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صورة 8" descr="power2_fig2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794" y="500042"/>
            <a:ext cx="3207636" cy="1868656"/>
          </a:xfrm>
          <a:prstGeom prst="rect">
            <a:avLst/>
          </a:prstGeom>
        </p:spPr>
      </p:pic>
      <p:sp>
        <p:nvSpPr>
          <p:cNvPr id="10" name="شكل بيضاوي 9"/>
          <p:cNvSpPr/>
          <p:nvPr/>
        </p:nvSpPr>
        <p:spPr>
          <a:xfrm>
            <a:off x="1547664" y="3140968"/>
            <a:ext cx="50405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1" name="شكل بيضاوي 10"/>
          <p:cNvSpPr/>
          <p:nvPr/>
        </p:nvSpPr>
        <p:spPr>
          <a:xfrm>
            <a:off x="2872654" y="1599748"/>
            <a:ext cx="571504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2" name="شكل بيضاوي 11"/>
          <p:cNvSpPr/>
          <p:nvPr/>
        </p:nvSpPr>
        <p:spPr>
          <a:xfrm>
            <a:off x="1835696" y="3140968"/>
            <a:ext cx="666312" cy="284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3" name="شكل بيضاوي 12"/>
          <p:cNvSpPr/>
          <p:nvPr/>
        </p:nvSpPr>
        <p:spPr>
          <a:xfrm>
            <a:off x="2871556" y="857232"/>
            <a:ext cx="571504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4" name="عنصر نائب لرقم الشريحة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48</a:t>
            </a:fld>
            <a:endParaRPr lang="ar-SY" dirty="0"/>
          </a:p>
        </p:txBody>
      </p:sp>
      <p:sp>
        <p:nvSpPr>
          <p:cNvPr id="20" name="عنصر نائب للتاريخ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22" name="شكل بيضاوي 21"/>
          <p:cNvSpPr/>
          <p:nvPr/>
        </p:nvSpPr>
        <p:spPr>
          <a:xfrm>
            <a:off x="1499026" y="5430404"/>
            <a:ext cx="571504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3" name="شكل بيضاوي 22"/>
          <p:cNvSpPr/>
          <p:nvPr/>
        </p:nvSpPr>
        <p:spPr>
          <a:xfrm>
            <a:off x="1906320" y="4644586"/>
            <a:ext cx="937488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5" name="مربع نص 24"/>
          <p:cNvSpPr txBox="1"/>
          <p:nvPr/>
        </p:nvSpPr>
        <p:spPr>
          <a:xfrm>
            <a:off x="3563888" y="5210036"/>
            <a:ext cx="521497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ar-SY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</a:t>
            </a:r>
            <a:r>
              <a:rPr lang="ar-SY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T</a:t>
            </a:r>
            <a:r>
              <a:rPr lang="en-US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(on)</a:t>
            </a:r>
            <a:r>
              <a:rPr lang="ar-SY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</a:t>
            </a:r>
            <a:r>
              <a:rPr lang="ar-SY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v</a:t>
            </a:r>
            <a:r>
              <a:rPr lang="en-US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L</a:t>
            </a:r>
            <a:r>
              <a:rPr lang="en-US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= U</a:t>
            </a:r>
            <a:r>
              <a:rPr lang="en-US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/ 2</a:t>
            </a:r>
            <a:endParaRPr lang="ar-SY" sz="28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6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68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7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8" grpId="0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22" grpId="0" animBg="1"/>
      <p:bldP spid="22" grpId="1" animBg="1"/>
      <p:bldP spid="23" grpId="0" animBg="1"/>
      <p:bldP spid="2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5148064" y="1089025"/>
          <a:ext cx="161925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49" name="Equation" r:id="rId3" imgW="812520" imgH="457200" progId="Equation.DSMT4">
                  <p:embed/>
                </p:oleObj>
              </mc:Choice>
              <mc:Fallback>
                <p:oleObj name="Equation" r:id="rId3" imgW="81252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1089025"/>
                        <a:ext cx="1619250" cy="911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3"/>
          <p:cNvGraphicFramePr>
            <a:graphicFrameLocks noChangeAspect="1"/>
          </p:cNvGraphicFramePr>
          <p:nvPr/>
        </p:nvGraphicFramePr>
        <p:xfrm>
          <a:off x="4427984" y="2780928"/>
          <a:ext cx="3060700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50" name="Equation" r:id="rId5" imgW="1536480" imgH="457200" progId="Equation.DSMT4">
                  <p:embed/>
                </p:oleObj>
              </mc:Choice>
              <mc:Fallback>
                <p:oleObj name="Equation" r:id="rId5" imgW="153648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2780928"/>
                        <a:ext cx="3060700" cy="909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مربع نص 25"/>
          <p:cNvSpPr txBox="1"/>
          <p:nvPr/>
        </p:nvSpPr>
        <p:spPr>
          <a:xfrm>
            <a:off x="3929058" y="689304"/>
            <a:ext cx="48577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معادلة الجبهة الصاعدة لـ </a:t>
            </a:r>
            <a:r>
              <a:rPr lang="en-US" sz="2800" b="1" dirty="0" err="1">
                <a:solidFill>
                  <a:srgbClr val="00B05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 err="1">
                <a:solidFill>
                  <a:srgbClr val="00B050"/>
                </a:solidFill>
                <a:cs typeface="Simplified Arabic" pitchFamily="2" charset="-78"/>
              </a:rPr>
              <a:t>c</a:t>
            </a:r>
            <a:endParaRPr lang="ar-SY" sz="2800" b="1" baseline="-25000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27" name="مربع نص 26"/>
          <p:cNvSpPr txBox="1"/>
          <p:nvPr/>
        </p:nvSpPr>
        <p:spPr>
          <a:xfrm>
            <a:off x="3500430" y="1831951"/>
            <a:ext cx="535785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عند تقاطع الجبهة الصاعدة مع الإشارة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</a:rPr>
              <a:t>المرجعية 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(لحظة الإبدال </a:t>
            </a:r>
            <a:r>
              <a:rPr lang="en-US" sz="2800" b="1" dirty="0">
                <a:solidFill>
                  <a:srgbClr val="00B050"/>
                </a:solidFill>
                <a:cs typeface="Simplified Arabic" pitchFamily="2" charset="-78"/>
              </a:rPr>
              <a:t> t</a:t>
            </a:r>
            <a:r>
              <a:rPr lang="en-US" sz="2800" b="1" baseline="-25000" dirty="0">
                <a:solidFill>
                  <a:srgbClr val="00B050"/>
                </a:solidFill>
                <a:cs typeface="Simplified Arabic" pitchFamily="2" charset="-78"/>
              </a:rPr>
              <a:t>1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):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357158" y="285728"/>
            <a:ext cx="84296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تغير القيمة المتوسطة لجهد الخرج خلال كل دور موجة حاملة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C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sp>
        <p:nvSpPr>
          <p:cNvPr id="17" name="عنصر نائب لرقم الشريحة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49</a:t>
            </a:fld>
            <a:endParaRPr lang="ar-SY" dirty="0"/>
          </a:p>
        </p:txBody>
      </p:sp>
      <p:sp>
        <p:nvSpPr>
          <p:cNvPr id="18" name="عنصر نائب للتاريخ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20" name="عنصر نائب للتذييل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pic>
        <p:nvPicPr>
          <p:cNvPr id="25" name="صورة 24" descr="power2_fig2_11_modified.bmp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528" y="836712"/>
            <a:ext cx="3265024" cy="3744476"/>
          </a:xfrm>
          <a:prstGeom prst="rect">
            <a:avLst/>
          </a:prstGeom>
        </p:spPr>
      </p:pic>
      <p:graphicFrame>
        <p:nvGraphicFramePr>
          <p:cNvPr id="29" name="Object 3"/>
          <p:cNvGraphicFramePr>
            <a:graphicFrameLocks noChangeAspect="1"/>
          </p:cNvGraphicFramePr>
          <p:nvPr/>
        </p:nvGraphicFramePr>
        <p:xfrm>
          <a:off x="4427984" y="3501008"/>
          <a:ext cx="2227262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51" name="Equation" r:id="rId8" imgW="1117440" imgH="419040" progId="Equation.DSMT4">
                  <p:embed/>
                </p:oleObj>
              </mc:Choice>
              <mc:Fallback>
                <p:oleObj name="Equation" r:id="rId8" imgW="1117440" imgH="4190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3501008"/>
                        <a:ext cx="2227262" cy="833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3"/>
          <p:cNvGraphicFramePr>
            <a:graphicFrameLocks noChangeAspect="1"/>
          </p:cNvGraphicFramePr>
          <p:nvPr/>
        </p:nvGraphicFramePr>
        <p:xfrm>
          <a:off x="4414118" y="4581128"/>
          <a:ext cx="167005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52" name="Equation" r:id="rId10" imgW="838080" imgH="457200" progId="Equation.DSMT4">
                  <p:embed/>
                </p:oleObj>
              </mc:Choice>
              <mc:Fallback>
                <p:oleObj name="Equation" r:id="rId10" imgW="838080" imgH="4572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118" y="4581128"/>
                        <a:ext cx="1670050" cy="911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مربع نص 30"/>
          <p:cNvSpPr txBox="1"/>
          <p:nvPr/>
        </p:nvSpPr>
        <p:spPr>
          <a:xfrm>
            <a:off x="3963258" y="4149080"/>
            <a:ext cx="48577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معادلة الجبهة الهابطة لـ </a:t>
            </a:r>
            <a:r>
              <a:rPr lang="en-US" sz="2800" b="1" dirty="0" err="1">
                <a:solidFill>
                  <a:srgbClr val="00B05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 err="1">
                <a:solidFill>
                  <a:srgbClr val="00B050"/>
                </a:solidFill>
                <a:cs typeface="Simplified Arabic" pitchFamily="2" charset="-78"/>
              </a:rPr>
              <a:t>c</a:t>
            </a:r>
            <a:endParaRPr lang="ar-SY" sz="2800" b="1" baseline="-25000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32" name="مربع نص 31"/>
          <p:cNvSpPr txBox="1"/>
          <p:nvPr/>
        </p:nvSpPr>
        <p:spPr>
          <a:xfrm>
            <a:off x="971600" y="5229200"/>
            <a:ext cx="792088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عند تقاطع الجبهة الهابطة مع المرجعية (لحظة الإبدال </a:t>
            </a:r>
            <a:r>
              <a:rPr lang="en-US" sz="2800" b="1" dirty="0">
                <a:solidFill>
                  <a:srgbClr val="00B050"/>
                </a:solidFill>
                <a:cs typeface="Simplified Arabic" pitchFamily="2" charset="-78"/>
              </a:rPr>
              <a:t> t</a:t>
            </a:r>
            <a:r>
              <a:rPr lang="en-US" sz="2800" b="1" baseline="-25000" dirty="0">
                <a:solidFill>
                  <a:srgbClr val="00B050"/>
                </a:solidFill>
                <a:cs typeface="Simplified Arabic" pitchFamily="2" charset="-78"/>
              </a:rPr>
              <a:t>2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</a:rPr>
              <a:t>):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graphicFrame>
        <p:nvGraphicFramePr>
          <p:cNvPr id="239625" name="Object 9"/>
          <p:cNvGraphicFramePr>
            <a:graphicFrameLocks noChangeAspect="1"/>
          </p:cNvGraphicFramePr>
          <p:nvPr/>
        </p:nvGraphicFramePr>
        <p:xfrm>
          <a:off x="1403648" y="5661248"/>
          <a:ext cx="3189287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53" name="Equation" r:id="rId12" imgW="1600200" imgH="457200" progId="Equation.DSMT4">
                  <p:embed/>
                </p:oleObj>
              </mc:Choice>
              <mc:Fallback>
                <p:oleObj name="Equation" r:id="rId12" imgW="1600200" imgH="457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661248"/>
                        <a:ext cx="3189287" cy="911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9"/>
          <p:cNvGraphicFramePr>
            <a:graphicFrameLocks noChangeAspect="1"/>
          </p:cNvGraphicFramePr>
          <p:nvPr/>
        </p:nvGraphicFramePr>
        <p:xfrm>
          <a:off x="5436096" y="5724748"/>
          <a:ext cx="2303463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54" name="Equation" r:id="rId14" imgW="1155600" imgH="393480" progId="Equation.DSMT4">
                  <p:embed/>
                </p:oleObj>
              </mc:Choice>
              <mc:Fallback>
                <p:oleObj name="Equation" r:id="rId14" imgW="1155600" imgH="39348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5724748"/>
                        <a:ext cx="2303463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9"/>
          <p:cNvGraphicFramePr>
            <a:graphicFrameLocks noChangeAspect="1"/>
          </p:cNvGraphicFramePr>
          <p:nvPr/>
        </p:nvGraphicFramePr>
        <p:xfrm>
          <a:off x="4716016" y="5965254"/>
          <a:ext cx="379412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55" name="Equation" r:id="rId16" imgW="190440" imgH="152280" progId="Equation.DSMT4">
                  <p:embed/>
                </p:oleObj>
              </mc:Choice>
              <mc:Fallback>
                <p:oleObj name="Equation" r:id="rId16" imgW="190440" imgH="15228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5965254"/>
                        <a:ext cx="379412" cy="303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شكل بيضاوي 20"/>
          <p:cNvSpPr/>
          <p:nvPr/>
        </p:nvSpPr>
        <p:spPr>
          <a:xfrm>
            <a:off x="1515412" y="1655304"/>
            <a:ext cx="144016" cy="144016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شكل بيضاوي 21"/>
          <p:cNvSpPr/>
          <p:nvPr/>
        </p:nvSpPr>
        <p:spPr>
          <a:xfrm>
            <a:off x="1907704" y="1602296"/>
            <a:ext cx="144016" cy="144016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9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9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1" grpId="0"/>
      <p:bldP spid="32" grpId="0"/>
      <p:bldP spid="21" grpId="0" animBg="1"/>
      <p:bldP spid="21" grpId="1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000100" y="1048392"/>
            <a:ext cx="7143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مبدلات السرعة (قيادة محركات التيار المتناوب)</a:t>
            </a:r>
          </a:p>
        </p:txBody>
      </p:sp>
      <p:pic>
        <p:nvPicPr>
          <p:cNvPr id="6" name="صورة 5" descr="speed variab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402" y="2285992"/>
            <a:ext cx="6769196" cy="2357454"/>
          </a:xfrm>
          <a:prstGeom prst="rect">
            <a:avLst/>
          </a:prstGeom>
        </p:spPr>
      </p:pic>
    </p:spTree>
  </p:cSld>
  <p:clrMapOvr>
    <a:masterClrMapping/>
  </p:clrMapOvr>
  <p:transition>
    <p:cover dir="l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مستطيل 11"/>
          <p:cNvSpPr/>
          <p:nvPr/>
        </p:nvSpPr>
        <p:spPr>
          <a:xfrm>
            <a:off x="357158" y="5072074"/>
            <a:ext cx="8429684" cy="142876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8" name="مربع نص 27"/>
          <p:cNvSpPr txBox="1"/>
          <p:nvPr/>
        </p:nvSpPr>
        <p:spPr>
          <a:xfrm>
            <a:off x="357158" y="5115839"/>
            <a:ext cx="8358246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إذاً القيمة المتوسطة لجهد الخرج خلال دور الإشارة الحاملة تتناسب مع </a:t>
            </a:r>
            <a:r>
              <a:rPr lang="ar-SY" sz="2800" b="1" dirty="0" err="1">
                <a:cs typeface="Simplified Arabic" pitchFamily="2" charset="-78"/>
              </a:rPr>
              <a:t>مطال</a:t>
            </a:r>
            <a:r>
              <a:rPr lang="ar-SY" sz="2800" b="1" dirty="0">
                <a:cs typeface="Simplified Arabic" pitchFamily="2" charset="-78"/>
              </a:rPr>
              <a:t> الإشارة </a:t>
            </a:r>
            <a:r>
              <a:rPr lang="ar-SY" sz="2800" b="1" dirty="0" err="1">
                <a:cs typeface="Simplified Arabic" pitchFamily="2" charset="-78"/>
              </a:rPr>
              <a:t>الجيبية</a:t>
            </a:r>
            <a:r>
              <a:rPr lang="ar-SY" sz="2800" b="1" dirty="0">
                <a:cs typeface="Simplified Arabic" pitchFamily="2" charset="-78"/>
              </a:rPr>
              <a:t> (المرجعية) في لحظة التقاطع وتساوي عند القمة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×U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ar-SY" sz="2800" b="1" dirty="0">
                <a:cs typeface="Simplified Arabic" pitchFamily="2" charset="-78"/>
              </a:rPr>
              <a:t>. (هذه الإشارة هي المركبة الأساسية) 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357158" y="260648"/>
            <a:ext cx="84296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القيمة المتوسطة لجهد الخرج خلال دور الموجة الحاملة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lang="ar-SY" sz="28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عنصر نائب لرقم الشريحة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50</a:t>
            </a:fld>
            <a:endParaRPr lang="ar-SY" dirty="0"/>
          </a:p>
        </p:txBody>
      </p:sp>
      <p:sp>
        <p:nvSpPr>
          <p:cNvPr id="18" name="عنصر نائب للتاريخ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20" name="عنصر نائب للتذييل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pic>
        <p:nvPicPr>
          <p:cNvPr id="25" name="صورة 24" descr="power2_fig2_11_modified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836712"/>
            <a:ext cx="3265024" cy="3744476"/>
          </a:xfrm>
          <a:prstGeom prst="rect">
            <a:avLst/>
          </a:prstGeom>
        </p:spPr>
      </p:pic>
      <p:graphicFrame>
        <p:nvGraphicFramePr>
          <p:cNvPr id="509958" name="Object 6"/>
          <p:cNvGraphicFramePr>
            <a:graphicFrameLocks noChangeAspect="1"/>
          </p:cNvGraphicFramePr>
          <p:nvPr/>
        </p:nvGraphicFramePr>
        <p:xfrm>
          <a:off x="4154488" y="692696"/>
          <a:ext cx="4046537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86" name="Equation" r:id="rId4" imgW="2031840" imgH="431640" progId="Equation.DSMT4">
                  <p:embed/>
                </p:oleObj>
              </mc:Choice>
              <mc:Fallback>
                <p:oleObj name="Equation" r:id="rId4" imgW="2031840" imgH="4316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4488" y="692696"/>
                        <a:ext cx="4046537" cy="860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323528" y="2329716"/>
            <a:ext cx="84296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بتعويض قيم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و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نحصل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</a:rPr>
              <a:t>على: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graphicFrame>
        <p:nvGraphicFramePr>
          <p:cNvPr id="11" name="Object 6"/>
          <p:cNvGraphicFramePr>
            <a:graphicFrameLocks noChangeAspect="1"/>
          </p:cNvGraphicFramePr>
          <p:nvPr/>
        </p:nvGraphicFramePr>
        <p:xfrm>
          <a:off x="4343400" y="2856607"/>
          <a:ext cx="366712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87" name="Equation" r:id="rId6" imgW="1841400" imgH="431640" progId="Equation.DSMT4">
                  <p:embed/>
                </p:oleObj>
              </mc:Choice>
              <mc:Fallback>
                <p:oleObj name="Equation" r:id="rId6" imgW="1841400" imgH="4316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856607"/>
                        <a:ext cx="3667125" cy="860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مربع نص 12"/>
          <p:cNvSpPr txBox="1"/>
          <p:nvPr/>
        </p:nvSpPr>
        <p:spPr>
          <a:xfrm>
            <a:off x="323528" y="3697868"/>
            <a:ext cx="84296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بفرض أن </a:t>
            </a:r>
            <a:r>
              <a:rPr lang="en-US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</a:rPr>
              <a:t>يصبح: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graphicFrame>
        <p:nvGraphicFramePr>
          <p:cNvPr id="14" name="Object 6"/>
          <p:cNvGraphicFramePr>
            <a:graphicFrameLocks noChangeAspect="1"/>
          </p:cNvGraphicFramePr>
          <p:nvPr/>
        </p:nvGraphicFramePr>
        <p:xfrm>
          <a:off x="6732240" y="4155356"/>
          <a:ext cx="1947862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88" name="Equation" r:id="rId8" imgW="977760" imgH="393480" progId="Equation.DSMT4">
                  <p:embed/>
                </p:oleObj>
              </mc:Choice>
              <mc:Fallback>
                <p:oleObj name="Equation" r:id="rId8" imgW="977760" imgH="3934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240" y="4155356"/>
                        <a:ext cx="1947862" cy="785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3923928" y="4321250"/>
          <a:ext cx="2325688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89" name="Equation" r:id="rId10" imgW="1168200" imgH="228600" progId="Equation.DSMT4">
                  <p:embed/>
                </p:oleObj>
              </mc:Choice>
              <mc:Fallback>
                <p:oleObj name="Equation" r:id="rId10" imgW="1168200" imgH="2286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4321250"/>
                        <a:ext cx="2325688" cy="454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"/>
          <p:cNvGraphicFramePr>
            <a:graphicFrameLocks noChangeAspect="1"/>
          </p:cNvGraphicFramePr>
          <p:nvPr/>
        </p:nvGraphicFramePr>
        <p:xfrm>
          <a:off x="6228184" y="4396656"/>
          <a:ext cx="379412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90" name="Equation" r:id="rId12" imgW="190440" imgH="152280" progId="Equation.DSMT4">
                  <p:embed/>
                </p:oleObj>
              </mc:Choice>
              <mc:Fallback>
                <p:oleObj name="Equation" r:id="rId12" imgW="190440" imgH="15228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4396656"/>
                        <a:ext cx="379412" cy="303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9963" name="Object 11"/>
          <p:cNvGraphicFramePr>
            <a:graphicFrameLocks noChangeAspect="1"/>
          </p:cNvGraphicFramePr>
          <p:nvPr/>
        </p:nvGraphicFramePr>
        <p:xfrm>
          <a:off x="3928914" y="1515443"/>
          <a:ext cx="22272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91" name="Equation" r:id="rId14" imgW="1117440" imgH="419040" progId="Equation.DSMT4">
                  <p:embed/>
                </p:oleObj>
              </mc:Choice>
              <mc:Fallback>
                <p:oleObj name="Equation" r:id="rId14" imgW="1117440" imgH="41904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8914" y="1515443"/>
                        <a:ext cx="2227262" cy="833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9964" name="Object 9"/>
          <p:cNvGraphicFramePr>
            <a:graphicFrameLocks noChangeAspect="1"/>
          </p:cNvGraphicFramePr>
          <p:nvPr/>
        </p:nvGraphicFramePr>
        <p:xfrm>
          <a:off x="6445001" y="1540049"/>
          <a:ext cx="2303463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92" name="Equation" r:id="rId16" imgW="1155600" imgH="393480" progId="Equation.DSMT4">
                  <p:embed/>
                </p:oleObj>
              </mc:Choice>
              <mc:Fallback>
                <p:oleObj name="Equation" r:id="rId16" imgW="1155600" imgH="39348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001" y="1540049"/>
                        <a:ext cx="2303463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9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9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9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9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9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9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8" grpId="0"/>
      <p:bldP spid="10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مربع نص 20"/>
          <p:cNvSpPr txBox="1"/>
          <p:nvPr/>
        </p:nvSpPr>
        <p:spPr>
          <a:xfrm>
            <a:off x="461666" y="976998"/>
            <a:ext cx="157163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400" baseline="-25000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×U</a:t>
            </a:r>
            <a:r>
              <a:rPr lang="en-US" sz="2400" baseline="-25000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/2</a:t>
            </a:r>
            <a:endParaRPr lang="ar-SY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90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997849"/>
            <a:ext cx="605790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51</a:t>
            </a:fld>
            <a:endParaRPr lang="ar-SY" dirty="0"/>
          </a:p>
        </p:txBody>
      </p:sp>
      <p:sp>
        <p:nvSpPr>
          <p:cNvPr id="6" name="مربع نص 5"/>
          <p:cNvSpPr txBox="1"/>
          <p:nvPr/>
        </p:nvSpPr>
        <p:spPr>
          <a:xfrm>
            <a:off x="2571736" y="354907"/>
            <a:ext cx="200026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ar-SY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المركبة الأساسية</a:t>
            </a:r>
          </a:p>
        </p:txBody>
      </p:sp>
      <p:cxnSp>
        <p:nvCxnSpPr>
          <p:cNvPr id="8" name="رابط كسهم مستقيم 7"/>
          <p:cNvCxnSpPr>
            <a:stCxn id="6" idx="3"/>
          </p:cNvCxnSpPr>
          <p:nvPr/>
        </p:nvCxnSpPr>
        <p:spPr>
          <a:xfrm>
            <a:off x="4572000" y="570351"/>
            <a:ext cx="357190" cy="6418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مربع نص 12"/>
          <p:cNvSpPr txBox="1"/>
          <p:nvPr/>
        </p:nvSpPr>
        <p:spPr>
          <a:xfrm>
            <a:off x="1571604" y="2712361"/>
            <a:ext cx="6143668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ar-SY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تغير القيمة المتوسطة لجهد الخرج مع الموجة الحاملة</a:t>
            </a:r>
          </a:p>
        </p:txBody>
      </p:sp>
      <p:cxnSp>
        <p:nvCxnSpPr>
          <p:cNvPr id="14" name="رابط كسهم مستقيم 13"/>
          <p:cNvCxnSpPr/>
          <p:nvPr/>
        </p:nvCxnSpPr>
        <p:spPr>
          <a:xfrm rot="16200000" flipV="1">
            <a:off x="4320838" y="2392020"/>
            <a:ext cx="573763" cy="71438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رابط كسهم مستقيم 21"/>
          <p:cNvCxnSpPr/>
          <p:nvPr/>
        </p:nvCxnSpPr>
        <p:spPr>
          <a:xfrm>
            <a:off x="1850413" y="1166852"/>
            <a:ext cx="3643338" cy="158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مربع نص 14"/>
          <p:cNvSpPr txBox="1"/>
          <p:nvPr/>
        </p:nvSpPr>
        <p:spPr>
          <a:xfrm>
            <a:off x="285720" y="3340149"/>
            <a:ext cx="857256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ملاحظة </a:t>
            </a:r>
            <a:r>
              <a:rPr lang="en-US" sz="2800" b="1" dirty="0">
                <a:solidFill>
                  <a:srgbClr val="FF0000"/>
                </a:solidFill>
                <a:cs typeface="Simplified Arabic" pitchFamily="2" charset="-78"/>
              </a:rPr>
              <a:t>1</a:t>
            </a: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: </a:t>
            </a:r>
            <a:r>
              <a:rPr lang="ar-SY" sz="2800" b="1" dirty="0">
                <a:cs typeface="Simplified Arabic" pitchFamily="2" charset="-78"/>
              </a:rPr>
              <a:t>عندما تكون النسبة </a:t>
            </a:r>
            <a:r>
              <a:rPr lang="en-US" sz="2800" b="1" dirty="0" err="1">
                <a:cs typeface="Simplified Arabic" pitchFamily="2" charset="-78"/>
              </a:rPr>
              <a:t>f</a:t>
            </a:r>
            <a:r>
              <a:rPr lang="en-US" sz="2800" b="1" baseline="-25000" dirty="0" err="1">
                <a:cs typeface="Simplified Arabic" pitchFamily="2" charset="-78"/>
              </a:rPr>
              <a:t>c</a:t>
            </a:r>
            <a:r>
              <a:rPr lang="en-US" sz="2800" b="1" dirty="0">
                <a:cs typeface="Simplified Arabic" pitchFamily="2" charset="-78"/>
              </a:rPr>
              <a:t>/</a:t>
            </a:r>
            <a:r>
              <a:rPr lang="en-US" sz="2800" b="1" dirty="0" err="1">
                <a:cs typeface="Simplified Arabic" pitchFamily="2" charset="-78"/>
              </a:rPr>
              <a:t>f</a:t>
            </a:r>
            <a:r>
              <a:rPr lang="en-US" sz="2800" b="1" baseline="-25000" dirty="0" err="1">
                <a:cs typeface="Simplified Arabic" pitchFamily="2" charset="-78"/>
              </a:rPr>
              <a:t>r</a:t>
            </a:r>
            <a:r>
              <a:rPr lang="ar-SY" sz="2800" b="1" dirty="0">
                <a:cs typeface="Simplified Arabic" pitchFamily="2" charset="-78"/>
              </a:rPr>
              <a:t> كبيرة فإن القيم المتوسطة لجهد الخرج , في كل نصف دور للموجة الحاملة , ستلاحق القيم الآنية للإشارة المرجعية </a:t>
            </a:r>
            <a:r>
              <a:rPr lang="en-US" sz="2800" b="1" dirty="0" err="1">
                <a:cs typeface="Simplified Arabic" pitchFamily="2" charset="-78"/>
              </a:rPr>
              <a:t>u</a:t>
            </a:r>
            <a:r>
              <a:rPr lang="en-US" sz="2800" b="1" baseline="-25000" dirty="0" err="1">
                <a:cs typeface="Simplified Arabic" pitchFamily="2" charset="-78"/>
              </a:rPr>
              <a:t>r</a:t>
            </a:r>
            <a:r>
              <a:rPr lang="ar-SY" sz="2800" b="1" dirty="0">
                <a:cs typeface="Simplified Arabic" pitchFamily="2" charset="-78"/>
              </a:rPr>
              <a:t>. أيضاً تغير القيمة الوسطية تشابه المركبة الأساسية.</a:t>
            </a:r>
          </a:p>
        </p:txBody>
      </p:sp>
      <p:sp>
        <p:nvSpPr>
          <p:cNvPr id="16" name="مربع نص 15"/>
          <p:cNvSpPr txBox="1"/>
          <p:nvPr/>
        </p:nvSpPr>
        <p:spPr>
          <a:xfrm>
            <a:off x="251520" y="4852317"/>
            <a:ext cx="857256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ملاحظة </a:t>
            </a:r>
            <a:r>
              <a:rPr lang="en-US" sz="2800" b="1" dirty="0">
                <a:solidFill>
                  <a:srgbClr val="FF0000"/>
                </a:solidFill>
                <a:cs typeface="Simplified Arabic" pitchFamily="2" charset="-78"/>
              </a:rPr>
              <a:t>2</a:t>
            </a: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: </a:t>
            </a:r>
            <a:r>
              <a:rPr lang="ar-SY" sz="2800" b="1" dirty="0">
                <a:cs typeface="Simplified Arabic" pitchFamily="2" charset="-78"/>
              </a:rPr>
              <a:t>في حالة التحكم </a:t>
            </a:r>
            <a:r>
              <a:rPr lang="en-US" sz="2800" b="1" dirty="0">
                <a:cs typeface="Simplified Arabic" pitchFamily="2" charset="-78"/>
              </a:rPr>
              <a:t>SPWM</a:t>
            </a:r>
            <a:r>
              <a:rPr lang="ar-SY" sz="2800" b="1" dirty="0">
                <a:cs typeface="Simplified Arabic" pitchFamily="2" charset="-78"/>
              </a:rPr>
              <a:t> وفي حالة المبدلة نصف </a:t>
            </a:r>
            <a:r>
              <a:rPr lang="ar-SY" sz="2800" b="1" dirty="0" err="1">
                <a:cs typeface="Simplified Arabic" pitchFamily="2" charset="-78"/>
              </a:rPr>
              <a:t>الجسرية</a:t>
            </a:r>
            <a:r>
              <a:rPr lang="ar-SY" sz="2800" b="1" dirty="0">
                <a:cs typeface="Simplified Arabic" pitchFamily="2" charset="-78"/>
              </a:rPr>
              <a:t> تلاحق المركبة الأساسية لجهد الخرج الإشارة المرجعية </a:t>
            </a:r>
            <a:r>
              <a:rPr lang="ar-SY" sz="2800" b="1" dirty="0" err="1">
                <a:cs typeface="Simplified Arabic" pitchFamily="2" charset="-78"/>
              </a:rPr>
              <a:t>الجيبية</a:t>
            </a:r>
            <a:r>
              <a:rPr lang="ar-SY" sz="2800" b="1" dirty="0">
                <a:cs typeface="Simplified Arabic" pitchFamily="2" charset="-78"/>
              </a:rPr>
              <a:t> بنسبة </a:t>
            </a:r>
            <a:r>
              <a:rPr lang="en-US" sz="2800" b="1" dirty="0">
                <a:cs typeface="Simplified Arabic" pitchFamily="2" charset="-78"/>
              </a:rPr>
              <a:t>Us/2</a:t>
            </a:r>
            <a:r>
              <a:rPr lang="ar-SY" sz="2800" b="1" dirty="0" err="1">
                <a:cs typeface="Simplified Arabic" pitchFamily="2" charset="-78"/>
              </a:rPr>
              <a:t>.</a:t>
            </a:r>
            <a:endParaRPr lang="ar-SY" sz="2800" b="1" dirty="0"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مستطيل مستدير الزوايا 21"/>
          <p:cNvSpPr/>
          <p:nvPr/>
        </p:nvSpPr>
        <p:spPr>
          <a:xfrm>
            <a:off x="1735921" y="5667518"/>
            <a:ext cx="5672158" cy="78581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solidFill>
                <a:schemeClr val="bg1"/>
              </a:solidFill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357158" y="1952742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خلاصة: 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يتعلق جهد الخرج في المبدلة القالبة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بالاشارة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المرجعية (جهد التحكم) من جهة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وبالاشارة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الحاملة من جهة أخرى وفق المعاملين:</a:t>
            </a:r>
          </a:p>
        </p:txBody>
      </p:sp>
      <p:grpSp>
        <p:nvGrpSpPr>
          <p:cNvPr id="2" name="مجموعة 36"/>
          <p:cNvGrpSpPr/>
          <p:nvPr/>
        </p:nvGrpSpPr>
        <p:grpSpPr>
          <a:xfrm>
            <a:off x="3927475" y="2687766"/>
            <a:ext cx="4359301" cy="963612"/>
            <a:chOff x="3998913" y="1020752"/>
            <a:chExt cx="4359301" cy="963612"/>
          </a:xfrm>
        </p:grpSpPr>
        <p:sp>
          <p:nvSpPr>
            <p:cNvPr id="15" name="مربع نص 14"/>
            <p:cNvSpPr txBox="1"/>
            <p:nvPr/>
          </p:nvSpPr>
          <p:spPr>
            <a:xfrm>
              <a:off x="4857752" y="1262706"/>
              <a:ext cx="350046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1. معامل تعديل المطال :</a:t>
              </a:r>
            </a:p>
          </p:txBody>
        </p:sp>
        <p:graphicFrame>
          <p:nvGraphicFramePr>
            <p:cNvPr id="17" name="Object 3"/>
            <p:cNvGraphicFramePr>
              <a:graphicFrameLocks noChangeAspect="1"/>
            </p:cNvGraphicFramePr>
            <p:nvPr/>
          </p:nvGraphicFramePr>
          <p:xfrm>
            <a:off x="3998913" y="1020752"/>
            <a:ext cx="1241425" cy="963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70" name="Equation" r:id="rId3" imgW="622080" imgH="482400" progId="Equation.DSMT4">
                    <p:embed/>
                  </p:oleObj>
                </mc:Choice>
                <mc:Fallback>
                  <p:oleObj name="Equation" r:id="rId3" imgW="622080" imgH="48240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8913" y="1020752"/>
                          <a:ext cx="1241425" cy="9636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مجموعة 37"/>
          <p:cNvGrpSpPr/>
          <p:nvPr/>
        </p:nvGrpSpPr>
        <p:grpSpPr>
          <a:xfrm>
            <a:off x="3784600" y="4180016"/>
            <a:ext cx="4459808" cy="968375"/>
            <a:chOff x="3975093" y="1949441"/>
            <a:chExt cx="4459808" cy="968375"/>
          </a:xfrm>
        </p:grpSpPr>
        <p:sp>
          <p:nvSpPr>
            <p:cNvPr id="18" name="مربع نص 17"/>
            <p:cNvSpPr txBox="1"/>
            <p:nvPr/>
          </p:nvSpPr>
          <p:spPr>
            <a:xfrm>
              <a:off x="5301150" y="2191400"/>
              <a:ext cx="313375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7030A0"/>
                  </a:solidFill>
                  <a:cs typeface="Simplified Arabic" pitchFamily="2" charset="-78"/>
                </a:rPr>
                <a:t>2. معامل تعديل التردد :</a:t>
              </a:r>
            </a:p>
          </p:txBody>
        </p:sp>
        <p:graphicFrame>
          <p:nvGraphicFramePr>
            <p:cNvPr id="19" name="Object 3"/>
            <p:cNvGraphicFramePr>
              <a:graphicFrameLocks noChangeAspect="1"/>
            </p:cNvGraphicFramePr>
            <p:nvPr/>
          </p:nvGraphicFramePr>
          <p:xfrm>
            <a:off x="3975093" y="1949441"/>
            <a:ext cx="1217613" cy="968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71" name="Equation" r:id="rId5" imgW="609480" imgH="482400" progId="Equation.DSMT4">
                    <p:embed/>
                  </p:oleObj>
                </mc:Choice>
                <mc:Fallback>
                  <p:oleObj name="Equation" r:id="rId5" imgW="609480" imgH="482400" progId="Equation.DSMT4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5093" y="1949441"/>
                          <a:ext cx="1217613" cy="968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52</a:t>
            </a:fld>
            <a:endParaRPr lang="ar-SY" dirty="0"/>
          </a:p>
        </p:txBody>
      </p:sp>
      <p:sp>
        <p:nvSpPr>
          <p:cNvPr id="12" name="عنصر نائب للتاريخ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3" name="عنصر نائب للتذييل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16" name="مربع نص 15"/>
          <p:cNvSpPr txBox="1"/>
          <p:nvPr/>
        </p:nvSpPr>
        <p:spPr>
          <a:xfrm>
            <a:off x="428596" y="3498965"/>
            <a:ext cx="7429552" cy="954107"/>
          </a:xfrm>
          <a:prstGeom prst="rect">
            <a:avLst/>
          </a:prstGeom>
          <a:noFill/>
        </p:spPr>
        <p:txBody>
          <a:bodyPr wrap="square" lIns="0" rIns="0" rtlCol="1">
            <a:spAutoFit/>
          </a:bodyPr>
          <a:lstStyle/>
          <a:p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وهو المعامل الذي يحدد القيمة الفعالة للمركبة الأساسية لجهد خرج المبدلة القالبة.</a:t>
            </a:r>
          </a:p>
        </p:txBody>
      </p:sp>
      <p:sp>
        <p:nvSpPr>
          <p:cNvPr id="20" name="مربع نص 19"/>
          <p:cNvSpPr txBox="1"/>
          <p:nvPr/>
        </p:nvSpPr>
        <p:spPr>
          <a:xfrm>
            <a:off x="928662" y="5001422"/>
            <a:ext cx="692948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وهو المعامل الذي يحدد تردد عمل المفاتيح الالكترونية.</a:t>
            </a:r>
          </a:p>
        </p:txBody>
      </p:sp>
      <p:sp>
        <p:nvSpPr>
          <p:cNvPr id="21" name="مربع نص 20"/>
          <p:cNvSpPr txBox="1"/>
          <p:nvPr/>
        </p:nvSpPr>
        <p:spPr>
          <a:xfrm>
            <a:off x="1785918" y="5798817"/>
            <a:ext cx="55721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يكفي تحديد هذين المعاملين لرسم جهد الخرج</a:t>
            </a:r>
          </a:p>
        </p:txBody>
      </p:sp>
      <p:sp>
        <p:nvSpPr>
          <p:cNvPr id="23" name="مربع نص 22"/>
          <p:cNvSpPr txBox="1"/>
          <p:nvPr/>
        </p:nvSpPr>
        <p:spPr>
          <a:xfrm>
            <a:off x="428596" y="404664"/>
            <a:ext cx="8286808" cy="138499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 anchor="ctr" anchorCtr="1">
            <a:spAutoFit/>
          </a:bodyPr>
          <a:lstStyle/>
          <a:p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سؤال: كم يجب أن تكون قيمة المنبع </a:t>
            </a:r>
            <a:r>
              <a:rPr lang="en-US" sz="2800" b="1" dirty="0">
                <a:solidFill>
                  <a:schemeClr val="bg1"/>
                </a:solidFill>
                <a:cs typeface="Simplified Arabic" pitchFamily="2" charset="-78"/>
              </a:rPr>
              <a:t>Us/2</a:t>
            </a:r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 في دارة المبدلة القالبة النصف </a:t>
            </a:r>
            <a:r>
              <a:rPr lang="ar-SY" sz="2800" b="1" dirty="0" err="1">
                <a:solidFill>
                  <a:schemeClr val="bg1"/>
                </a:solidFill>
                <a:cs typeface="Simplified Arabic" pitchFamily="2" charset="-78"/>
              </a:rPr>
              <a:t>جسرية</a:t>
            </a:r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 بحيث تتراوح القيمة الفعالة للمركبة الأساسية بين </a:t>
            </a:r>
            <a:r>
              <a:rPr lang="en-US" sz="2800" b="1" dirty="0">
                <a:solidFill>
                  <a:schemeClr val="bg1"/>
                </a:solidFill>
                <a:cs typeface="Simplified Arabic" pitchFamily="2" charset="-78"/>
              </a:rPr>
              <a:t>0</a:t>
            </a:r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 و </a:t>
            </a:r>
            <a:r>
              <a:rPr lang="en-US" sz="2800" b="1" dirty="0">
                <a:solidFill>
                  <a:schemeClr val="bg1"/>
                </a:solidFill>
                <a:cs typeface="Simplified Arabic" pitchFamily="2" charset="-78"/>
              </a:rPr>
              <a:t>220V</a:t>
            </a:r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 عند العمل بطريقة </a:t>
            </a:r>
            <a:r>
              <a:rPr lang="en-US" sz="2800" b="1" dirty="0" err="1">
                <a:solidFill>
                  <a:schemeClr val="bg1"/>
                </a:solidFill>
                <a:cs typeface="Simplified Arabic" pitchFamily="2" charset="-78"/>
              </a:rPr>
              <a:t>spwm</a:t>
            </a:r>
            <a:endParaRPr lang="ar-SY" sz="2800" b="1" dirty="0">
              <a:solidFill>
                <a:schemeClr val="bg1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" grpId="0"/>
      <p:bldP spid="16" grpId="0"/>
      <p:bldP spid="20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مربع نص 21"/>
          <p:cNvSpPr txBox="1"/>
          <p:nvPr/>
        </p:nvSpPr>
        <p:spPr>
          <a:xfrm>
            <a:off x="357158" y="285728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مثال :</a:t>
            </a:r>
            <a:r>
              <a:rPr lang="ar-SY" sz="2800" b="1" dirty="0">
                <a:cs typeface="Simplified Arabic" pitchFamily="2" charset="-78"/>
              </a:rPr>
              <a:t> أرسم منحنيات جهد الإشارة الحاملة وجهد التحكم وجهد الخرج للقالبة نصف </a:t>
            </a:r>
            <a:r>
              <a:rPr lang="ar-SY" sz="2800" b="1" dirty="0" err="1">
                <a:cs typeface="Simplified Arabic" pitchFamily="2" charset="-78"/>
              </a:rPr>
              <a:t>الجسرية</a:t>
            </a:r>
            <a:r>
              <a:rPr lang="ar-SY" sz="2800" b="1" dirty="0">
                <a:cs typeface="Simplified Arabic" pitchFamily="2" charset="-78"/>
              </a:rPr>
              <a:t> وحيدة الطور عندما </a:t>
            </a:r>
            <a:r>
              <a:rPr lang="en-US" sz="2800" b="1" dirty="0">
                <a:cs typeface="Simplified Arabic" pitchFamily="2" charset="-78"/>
              </a:rPr>
              <a:t>m</a:t>
            </a:r>
            <a:r>
              <a:rPr lang="en-US" sz="2800" b="1" baseline="-25000" dirty="0">
                <a:cs typeface="Simplified Arabic" pitchFamily="2" charset="-78"/>
              </a:rPr>
              <a:t>u</a:t>
            </a:r>
            <a:r>
              <a:rPr lang="en-US" sz="2800" b="1" dirty="0">
                <a:cs typeface="Simplified Arabic" pitchFamily="2" charset="-78"/>
              </a:rPr>
              <a:t>=2/3 , m</a:t>
            </a:r>
            <a:r>
              <a:rPr lang="en-US" sz="2800" b="1" baseline="-25000" dirty="0">
                <a:cs typeface="Simplified Arabic" pitchFamily="2" charset="-78"/>
              </a:rPr>
              <a:t>f</a:t>
            </a:r>
            <a:r>
              <a:rPr lang="en-US" sz="2800" b="1" dirty="0">
                <a:cs typeface="Simplified Arabic" pitchFamily="2" charset="-78"/>
              </a:rPr>
              <a:t>=7</a:t>
            </a:r>
            <a:endParaRPr lang="ar-SY" sz="2800" b="1" dirty="0">
              <a:cs typeface="Simplified Arabic" pitchFamily="2" charset="-78"/>
            </a:endParaRPr>
          </a:p>
        </p:txBody>
      </p:sp>
      <p:grpSp>
        <p:nvGrpSpPr>
          <p:cNvPr id="54" name="مجموعة 53"/>
          <p:cNvGrpSpPr/>
          <p:nvPr/>
        </p:nvGrpSpPr>
        <p:grpSpPr>
          <a:xfrm>
            <a:off x="1500166" y="1214422"/>
            <a:ext cx="6185066" cy="2674618"/>
            <a:chOff x="1500166" y="1500174"/>
            <a:chExt cx="6185066" cy="2674618"/>
          </a:xfrm>
        </p:grpSpPr>
        <p:pic>
          <p:nvPicPr>
            <p:cNvPr id="182282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13144" y="1500174"/>
              <a:ext cx="5272088" cy="2674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مربع نص 15"/>
            <p:cNvSpPr txBox="1"/>
            <p:nvPr/>
          </p:nvSpPr>
          <p:spPr>
            <a:xfrm>
              <a:off x="7428092" y="1885939"/>
              <a:ext cx="205742" cy="3323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400" dirty="0">
                  <a:sym typeface="Symbol"/>
                </a:rPr>
                <a:t></a:t>
              </a:r>
              <a:endParaRPr lang="ar-SY" sz="2400" dirty="0"/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2091673" y="1821645"/>
            <a:ext cx="207169" cy="535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299" name="Equation" r:id="rId4" imgW="152280" imgH="393480" progId="Equation.DSMT4">
                    <p:embed/>
                  </p:oleObj>
                </mc:Choice>
                <mc:Fallback>
                  <p:oleObj name="Equation" r:id="rId4" imgW="152280" imgH="393480" progId="Equation.DSMT4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1673" y="1821645"/>
                          <a:ext cx="207169" cy="535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مربع نص 23"/>
            <p:cNvSpPr txBox="1"/>
            <p:nvPr/>
          </p:nvSpPr>
          <p:spPr>
            <a:xfrm>
              <a:off x="7428092" y="3043234"/>
              <a:ext cx="205742" cy="3323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400" dirty="0">
                  <a:sym typeface="Symbol"/>
                </a:rPr>
                <a:t></a:t>
              </a:r>
              <a:endParaRPr lang="ar-SY" sz="2400" dirty="0"/>
            </a:p>
          </p:txBody>
        </p:sp>
        <p:cxnSp>
          <p:nvCxnSpPr>
            <p:cNvPr id="26" name="رابط مستقيم 25"/>
            <p:cNvCxnSpPr/>
            <p:nvPr/>
          </p:nvCxnSpPr>
          <p:spPr>
            <a:xfrm rot="10800000">
              <a:off x="2420020" y="1950233"/>
              <a:ext cx="1221590" cy="1429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رابط مستقيم 26"/>
            <p:cNvCxnSpPr/>
            <p:nvPr/>
          </p:nvCxnSpPr>
          <p:spPr>
            <a:xfrm rot="10800000">
              <a:off x="2413144" y="1786060"/>
              <a:ext cx="1221590" cy="1429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8" name="Object 2"/>
            <p:cNvGraphicFramePr>
              <a:graphicFrameLocks noChangeAspect="1"/>
            </p:cNvGraphicFramePr>
            <p:nvPr/>
          </p:nvGraphicFramePr>
          <p:xfrm>
            <a:off x="2155988" y="1564468"/>
            <a:ext cx="120015" cy="2228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300" name="Equation" r:id="rId6" imgW="88560" imgH="164880" progId="Equation.DSMT4">
                    <p:embed/>
                  </p:oleObj>
                </mc:Choice>
                <mc:Fallback>
                  <p:oleObj name="Equation" r:id="rId6" imgW="88560" imgH="16488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5988" y="1564468"/>
                          <a:ext cx="120015" cy="22288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مربع نص 28"/>
            <p:cNvSpPr txBox="1"/>
            <p:nvPr/>
          </p:nvSpPr>
          <p:spPr>
            <a:xfrm>
              <a:off x="1500166" y="3206383"/>
              <a:ext cx="500066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400" dirty="0" err="1">
                  <a:sym typeface="Symbol"/>
                </a:rPr>
                <a:t>v</a:t>
              </a:r>
              <a:r>
                <a:rPr lang="en-US" sz="2400" baseline="-25000" dirty="0" err="1">
                  <a:sym typeface="Symbol"/>
                </a:rPr>
                <a:t>L</a:t>
              </a:r>
              <a:endParaRPr lang="ar-SY" sz="2400" baseline="-25000" dirty="0"/>
            </a:p>
          </p:txBody>
        </p: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2027379" y="2850351"/>
            <a:ext cx="360045" cy="5300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301" name="Equation" r:id="rId8" imgW="266400" imgH="393480" progId="Equation.DSMT4">
                    <p:embed/>
                  </p:oleObj>
                </mc:Choice>
                <mc:Fallback>
                  <p:oleObj name="Equation" r:id="rId8" imgW="266400" imgH="393480" progId="Equation.DSMT4">
                    <p:embed/>
                    <p:pic>
                      <p:nvPicPr>
                        <p:cNvPr id="0" name="Picture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7379" y="2850351"/>
                          <a:ext cx="360045" cy="5300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2"/>
            <p:cNvGraphicFramePr>
              <a:graphicFrameLocks noChangeAspect="1"/>
            </p:cNvGraphicFramePr>
            <p:nvPr/>
          </p:nvGraphicFramePr>
          <p:xfrm>
            <a:off x="1898790" y="3621881"/>
            <a:ext cx="498633" cy="5314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302" name="Equation" r:id="rId10" imgW="368280" imgH="393480" progId="Equation.DSMT4">
                    <p:embed/>
                  </p:oleObj>
                </mc:Choice>
                <mc:Fallback>
                  <p:oleObj name="Equation" r:id="rId10" imgW="368280" imgH="393480" progId="Equation.DSMT4">
                    <p:embed/>
                    <p:pic>
                      <p:nvPicPr>
                        <p:cNvPr id="0" name="Picture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8790" y="3621881"/>
                          <a:ext cx="498633" cy="5314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مربع نص 31"/>
            <p:cNvSpPr txBox="1"/>
            <p:nvPr/>
          </p:nvSpPr>
          <p:spPr>
            <a:xfrm>
              <a:off x="1500166" y="1885939"/>
              <a:ext cx="500066" cy="83099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400" dirty="0" err="1">
                  <a:solidFill>
                    <a:srgbClr val="0070C0"/>
                  </a:solidFill>
                  <a:sym typeface="Symbol"/>
                </a:rPr>
                <a:t>u</a:t>
              </a:r>
              <a:r>
                <a:rPr lang="en-US" sz="2400" baseline="-25000" dirty="0" err="1">
                  <a:solidFill>
                    <a:srgbClr val="0070C0"/>
                  </a:solidFill>
                  <a:sym typeface="Symbol"/>
                </a:rPr>
                <a:t>c</a:t>
              </a:r>
              <a:endParaRPr lang="en-US" sz="2400" baseline="-25000" dirty="0">
                <a:solidFill>
                  <a:srgbClr val="0070C0"/>
                </a:solidFill>
                <a:sym typeface="Symbol"/>
              </a:endParaRPr>
            </a:p>
            <a:p>
              <a:pPr algn="ctr" rtl="0"/>
              <a:r>
                <a:rPr lang="en-US" sz="2400" dirty="0" err="1">
                  <a:solidFill>
                    <a:srgbClr val="FF0000"/>
                  </a:solidFill>
                </a:rPr>
                <a:t>u</a:t>
              </a:r>
              <a:r>
                <a:rPr lang="en-US" sz="2400" baseline="-25000" dirty="0" err="1">
                  <a:solidFill>
                    <a:srgbClr val="FF0000"/>
                  </a:solidFill>
                </a:rPr>
                <a:t>r</a:t>
              </a:r>
              <a:endParaRPr lang="ar-SY" sz="2400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مربع نص 24"/>
          <p:cNvSpPr txBox="1"/>
          <p:nvPr/>
        </p:nvSpPr>
        <p:spPr>
          <a:xfrm>
            <a:off x="285720" y="4470638"/>
            <a:ext cx="8501122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لدينا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2m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f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عملية إبدال في كل دور لإشارة الخرج (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2m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f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زاوية).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تناظر بالنسبة لنصف دور الإشارة المرجعية.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تناظر بالنسبة إلى ربع دور الإشارة المرجعية.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يكفي التعامل مع ربع دور أو حساب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(m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f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-1)/2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زاوية.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</a:t>
            </a:r>
          </a:p>
        </p:txBody>
      </p:sp>
      <p:grpSp>
        <p:nvGrpSpPr>
          <p:cNvPr id="53" name="مجموعة 52"/>
          <p:cNvGrpSpPr/>
          <p:nvPr/>
        </p:nvGrpSpPr>
        <p:grpSpPr>
          <a:xfrm>
            <a:off x="2500298" y="3269606"/>
            <a:ext cx="1428760" cy="1016650"/>
            <a:chOff x="2500298" y="3571876"/>
            <a:chExt cx="1428760" cy="1016650"/>
          </a:xfrm>
        </p:grpSpPr>
        <p:sp>
          <p:nvSpPr>
            <p:cNvPr id="37" name="مربع نص 36"/>
            <p:cNvSpPr txBox="1"/>
            <p:nvPr/>
          </p:nvSpPr>
          <p:spPr>
            <a:xfrm>
              <a:off x="2500298" y="4126861"/>
              <a:ext cx="57150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400" dirty="0">
                  <a:solidFill>
                    <a:srgbClr val="FF0000"/>
                  </a:solidFill>
                  <a:sym typeface="Symbol"/>
                </a:rPr>
                <a:t></a:t>
              </a:r>
              <a:r>
                <a:rPr lang="en-US" sz="2400" baseline="-25000" dirty="0">
                  <a:solidFill>
                    <a:srgbClr val="FF0000"/>
                  </a:solidFill>
                  <a:sym typeface="Symbol"/>
                </a:rPr>
                <a:t>1</a:t>
              </a:r>
              <a:endParaRPr lang="ar-SY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38" name="مربع نص 37"/>
            <p:cNvSpPr txBox="1"/>
            <p:nvPr/>
          </p:nvSpPr>
          <p:spPr>
            <a:xfrm>
              <a:off x="2928926" y="4126861"/>
              <a:ext cx="57150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400" dirty="0">
                  <a:solidFill>
                    <a:srgbClr val="FF0000"/>
                  </a:solidFill>
                  <a:sym typeface="Symbol"/>
                </a:rPr>
                <a:t></a:t>
              </a:r>
              <a:r>
                <a:rPr lang="en-US" sz="2400" baseline="-25000" dirty="0">
                  <a:solidFill>
                    <a:srgbClr val="FF0000"/>
                  </a:solidFill>
                  <a:sym typeface="Symbol"/>
                </a:rPr>
                <a:t>2</a:t>
              </a:r>
              <a:endParaRPr lang="ar-SY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41" name="مربع نص 40"/>
            <p:cNvSpPr txBox="1"/>
            <p:nvPr/>
          </p:nvSpPr>
          <p:spPr>
            <a:xfrm>
              <a:off x="3357554" y="4126861"/>
              <a:ext cx="57150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400" dirty="0">
                  <a:solidFill>
                    <a:srgbClr val="FF0000"/>
                  </a:solidFill>
                  <a:sym typeface="Symbol"/>
                </a:rPr>
                <a:t></a:t>
              </a:r>
              <a:r>
                <a:rPr lang="en-US" sz="2400" baseline="-25000" dirty="0">
                  <a:solidFill>
                    <a:srgbClr val="FF0000"/>
                  </a:solidFill>
                  <a:sym typeface="Symbol"/>
                </a:rPr>
                <a:t>3</a:t>
              </a:r>
              <a:endParaRPr lang="ar-SY" sz="2400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43" name="رابط كسهم مستقيم 42"/>
            <p:cNvCxnSpPr/>
            <p:nvPr/>
          </p:nvCxnSpPr>
          <p:spPr>
            <a:xfrm rot="5400000" flipH="1" flipV="1">
              <a:off x="2429656" y="3857630"/>
              <a:ext cx="642147" cy="7223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رابط كسهم مستقيم 43"/>
            <p:cNvCxnSpPr/>
            <p:nvPr/>
          </p:nvCxnSpPr>
          <p:spPr>
            <a:xfrm rot="5400000" flipH="1" flipV="1">
              <a:off x="2821769" y="3893349"/>
              <a:ext cx="642943" cy="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رابط كسهم مستقيم 45"/>
            <p:cNvCxnSpPr/>
            <p:nvPr/>
          </p:nvCxnSpPr>
          <p:spPr>
            <a:xfrm rot="5400000" flipH="1" flipV="1">
              <a:off x="3142446" y="3929066"/>
              <a:ext cx="715174" cy="79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مربع نص 54"/>
          <p:cNvSpPr txBox="1"/>
          <p:nvPr/>
        </p:nvSpPr>
        <p:spPr>
          <a:xfrm>
            <a:off x="3500430" y="4071942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الشكل 2 - 12</a:t>
            </a:r>
          </a:p>
        </p:txBody>
      </p:sp>
      <p:sp>
        <p:nvSpPr>
          <p:cNvPr id="33" name="مستطيل 32"/>
          <p:cNvSpPr/>
          <p:nvPr/>
        </p:nvSpPr>
        <p:spPr>
          <a:xfrm>
            <a:off x="2428860" y="2714620"/>
            <a:ext cx="1201746" cy="11430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34" name="مستطيل 33"/>
          <p:cNvSpPr/>
          <p:nvPr/>
        </p:nvSpPr>
        <p:spPr>
          <a:xfrm>
            <a:off x="3630606" y="2714620"/>
            <a:ext cx="1201746" cy="11430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39" name="مستطيل 38"/>
          <p:cNvSpPr/>
          <p:nvPr/>
        </p:nvSpPr>
        <p:spPr>
          <a:xfrm>
            <a:off x="2447910" y="2714620"/>
            <a:ext cx="2357454" cy="11430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40" name="مستطيل 39"/>
          <p:cNvSpPr/>
          <p:nvPr/>
        </p:nvSpPr>
        <p:spPr>
          <a:xfrm>
            <a:off x="4819652" y="2714620"/>
            <a:ext cx="2357454" cy="11430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35" name="عنصر نائب لرقم الشريحة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53</a:t>
            </a:fld>
            <a:endParaRPr lang="ar-SY" dirty="0"/>
          </a:p>
        </p:txBody>
      </p:sp>
      <p:sp>
        <p:nvSpPr>
          <p:cNvPr id="36" name="عنصر نائب للتاريخ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42" name="عنصر نائب للتذييل 4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5" dur="10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9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33" grpId="0" animBg="1"/>
      <p:bldP spid="34" grpId="0" animBg="1"/>
      <p:bldP spid="39" grpId="0" animBg="1"/>
      <p:bldP spid="39" grpId="1" animBg="1"/>
      <p:bldP spid="40" grpId="0" animBg="1"/>
      <p:bldP spid="40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7" name="Object 15"/>
          <p:cNvGraphicFramePr>
            <a:graphicFrameLocks noChangeAspect="1"/>
          </p:cNvGraphicFramePr>
          <p:nvPr/>
        </p:nvGraphicFramePr>
        <p:xfrm>
          <a:off x="5495148" y="4354524"/>
          <a:ext cx="3011488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86" name="Equation" r:id="rId3" imgW="1511280" imgH="469800" progId="Equation.DSMT4">
                  <p:embed/>
                </p:oleObj>
              </mc:Choice>
              <mc:Fallback>
                <p:oleObj name="Equation" r:id="rId3" imgW="1511280" imgH="4698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5148" y="4354524"/>
                        <a:ext cx="3011488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15"/>
          <p:cNvGraphicFramePr>
            <a:graphicFrameLocks noChangeAspect="1"/>
          </p:cNvGraphicFramePr>
          <p:nvPr/>
        </p:nvGraphicFramePr>
        <p:xfrm>
          <a:off x="6213492" y="5497532"/>
          <a:ext cx="157480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87" name="Equation" r:id="rId5" imgW="787320" imgH="393480" progId="Equation.DSMT4">
                  <p:embed/>
                </p:oleObj>
              </mc:Choice>
              <mc:Fallback>
                <p:oleObj name="Equation" r:id="rId5" imgW="787320" imgH="39348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3492" y="5497532"/>
                        <a:ext cx="1574800" cy="788988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5"/>
          <p:cNvGraphicFramePr>
            <a:graphicFrameLocks noChangeAspect="1"/>
          </p:cNvGraphicFramePr>
          <p:nvPr/>
        </p:nvGraphicFramePr>
        <p:xfrm>
          <a:off x="1674008" y="4652974"/>
          <a:ext cx="25812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88" name="Equation" r:id="rId7" imgW="1295280" imgH="419040" progId="Equation.DSMT4">
                  <p:embed/>
                </p:oleObj>
              </mc:Choice>
              <mc:Fallback>
                <p:oleObj name="Equation" r:id="rId7" imgW="1295280" imgH="41904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008" y="4652974"/>
                        <a:ext cx="2581275" cy="8382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مربع نص 38"/>
          <p:cNvSpPr txBox="1"/>
          <p:nvPr/>
        </p:nvSpPr>
        <p:spPr>
          <a:xfrm>
            <a:off x="5214942" y="3711582"/>
            <a:ext cx="35719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الفعالة لجهد الخرج</a:t>
            </a:r>
          </a:p>
        </p:txBody>
      </p:sp>
      <p:sp>
        <p:nvSpPr>
          <p:cNvPr id="40" name="مربع نص 39"/>
          <p:cNvSpPr txBox="1"/>
          <p:nvPr/>
        </p:nvSpPr>
        <p:spPr>
          <a:xfrm>
            <a:off x="1357290" y="3617901"/>
            <a:ext cx="321471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الفعالة للمركبة الأساسية لجهد الخرج</a:t>
            </a:r>
          </a:p>
        </p:txBody>
      </p:sp>
      <p:grpSp>
        <p:nvGrpSpPr>
          <p:cNvPr id="20" name="مجموعة 19"/>
          <p:cNvGrpSpPr/>
          <p:nvPr/>
        </p:nvGrpSpPr>
        <p:grpSpPr>
          <a:xfrm>
            <a:off x="1500166" y="428604"/>
            <a:ext cx="6185066" cy="2674618"/>
            <a:chOff x="1500166" y="1500174"/>
            <a:chExt cx="6185066" cy="2674618"/>
          </a:xfrm>
        </p:grpSpPr>
        <p:pic>
          <p:nvPicPr>
            <p:cNvPr id="21" name="Picture 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13144" y="1500174"/>
              <a:ext cx="5272088" cy="2674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5" name="مربع نص 24"/>
            <p:cNvSpPr txBox="1"/>
            <p:nvPr/>
          </p:nvSpPr>
          <p:spPr>
            <a:xfrm>
              <a:off x="7428092" y="1885939"/>
              <a:ext cx="205742" cy="3323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400" dirty="0">
                  <a:sym typeface="Symbol"/>
                </a:rPr>
                <a:t></a:t>
              </a:r>
              <a:endParaRPr lang="ar-SY" sz="2400" dirty="0"/>
            </a:p>
          </p:txBody>
        </p:sp>
        <p:graphicFrame>
          <p:nvGraphicFramePr>
            <p:cNvPr id="33" name="Object 2"/>
            <p:cNvGraphicFramePr>
              <a:graphicFrameLocks noChangeAspect="1"/>
            </p:cNvGraphicFramePr>
            <p:nvPr/>
          </p:nvGraphicFramePr>
          <p:xfrm>
            <a:off x="2091673" y="1821645"/>
            <a:ext cx="207169" cy="535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989" name="Equation" r:id="rId10" imgW="152280" imgH="393480" progId="Equation.DSMT4">
                    <p:embed/>
                  </p:oleObj>
                </mc:Choice>
                <mc:Fallback>
                  <p:oleObj name="Equation" r:id="rId10" imgW="152280" imgH="393480" progId="Equation.DSMT4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1673" y="1821645"/>
                          <a:ext cx="207169" cy="535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مربع نص 35"/>
            <p:cNvSpPr txBox="1"/>
            <p:nvPr/>
          </p:nvSpPr>
          <p:spPr>
            <a:xfrm>
              <a:off x="7428092" y="3043234"/>
              <a:ext cx="205742" cy="3323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400" dirty="0">
                  <a:sym typeface="Symbol"/>
                </a:rPr>
                <a:t></a:t>
              </a:r>
              <a:endParaRPr lang="ar-SY" sz="2400" dirty="0"/>
            </a:p>
          </p:txBody>
        </p:sp>
        <p:cxnSp>
          <p:nvCxnSpPr>
            <p:cNvPr id="37" name="رابط مستقيم 36"/>
            <p:cNvCxnSpPr/>
            <p:nvPr/>
          </p:nvCxnSpPr>
          <p:spPr>
            <a:xfrm rot="10800000">
              <a:off x="2420020" y="1950233"/>
              <a:ext cx="1221590" cy="1429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رابط مستقيم 37"/>
            <p:cNvCxnSpPr/>
            <p:nvPr/>
          </p:nvCxnSpPr>
          <p:spPr>
            <a:xfrm rot="10800000">
              <a:off x="2413144" y="1786060"/>
              <a:ext cx="1221590" cy="1429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1" name="Object 2"/>
            <p:cNvGraphicFramePr>
              <a:graphicFrameLocks noChangeAspect="1"/>
            </p:cNvGraphicFramePr>
            <p:nvPr/>
          </p:nvGraphicFramePr>
          <p:xfrm>
            <a:off x="2155988" y="1564468"/>
            <a:ext cx="120015" cy="2228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990" name="Equation" r:id="rId12" imgW="88560" imgH="164880" progId="Equation.DSMT4">
                    <p:embed/>
                  </p:oleObj>
                </mc:Choice>
                <mc:Fallback>
                  <p:oleObj name="Equation" r:id="rId12" imgW="88560" imgH="16488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5988" y="1564468"/>
                          <a:ext cx="120015" cy="22288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مربع نص 41"/>
            <p:cNvSpPr txBox="1"/>
            <p:nvPr/>
          </p:nvSpPr>
          <p:spPr>
            <a:xfrm>
              <a:off x="1500166" y="3206383"/>
              <a:ext cx="500066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400" dirty="0" err="1">
                  <a:sym typeface="Symbol"/>
                </a:rPr>
                <a:t>v</a:t>
              </a:r>
              <a:r>
                <a:rPr lang="en-US" sz="2400" baseline="-25000" dirty="0" err="1">
                  <a:sym typeface="Symbol"/>
                </a:rPr>
                <a:t>L</a:t>
              </a:r>
              <a:endParaRPr lang="ar-SY" sz="2400" baseline="-25000" dirty="0"/>
            </a:p>
          </p:txBody>
        </p:sp>
        <p:graphicFrame>
          <p:nvGraphicFramePr>
            <p:cNvPr id="43" name="Object 2"/>
            <p:cNvGraphicFramePr>
              <a:graphicFrameLocks noChangeAspect="1"/>
            </p:cNvGraphicFramePr>
            <p:nvPr/>
          </p:nvGraphicFramePr>
          <p:xfrm>
            <a:off x="2027379" y="2850351"/>
            <a:ext cx="360045" cy="5300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991" name="Equation" r:id="rId14" imgW="266400" imgH="393480" progId="Equation.DSMT4">
                    <p:embed/>
                  </p:oleObj>
                </mc:Choice>
                <mc:Fallback>
                  <p:oleObj name="Equation" r:id="rId14" imgW="266400" imgH="393480" progId="Equation.DSMT4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7379" y="2850351"/>
                          <a:ext cx="360045" cy="5300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2"/>
            <p:cNvGraphicFramePr>
              <a:graphicFrameLocks noChangeAspect="1"/>
            </p:cNvGraphicFramePr>
            <p:nvPr/>
          </p:nvGraphicFramePr>
          <p:xfrm>
            <a:off x="1898790" y="3621881"/>
            <a:ext cx="498633" cy="5314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992" name="Equation" r:id="rId16" imgW="368280" imgH="393480" progId="Equation.DSMT4">
                    <p:embed/>
                  </p:oleObj>
                </mc:Choice>
                <mc:Fallback>
                  <p:oleObj name="Equation" r:id="rId16" imgW="368280" imgH="393480" progId="Equation.DSMT4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8790" y="3621881"/>
                          <a:ext cx="498633" cy="5314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مربع نص 44"/>
            <p:cNvSpPr txBox="1"/>
            <p:nvPr/>
          </p:nvSpPr>
          <p:spPr>
            <a:xfrm>
              <a:off x="1500166" y="1885939"/>
              <a:ext cx="500066" cy="83099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400" dirty="0" err="1">
                  <a:solidFill>
                    <a:srgbClr val="0070C0"/>
                  </a:solidFill>
                  <a:sym typeface="Symbol"/>
                </a:rPr>
                <a:t>u</a:t>
              </a:r>
              <a:r>
                <a:rPr lang="en-US" sz="2400" baseline="-25000" dirty="0" err="1">
                  <a:solidFill>
                    <a:srgbClr val="0070C0"/>
                  </a:solidFill>
                  <a:sym typeface="Symbol"/>
                </a:rPr>
                <a:t>c</a:t>
              </a:r>
              <a:endParaRPr lang="en-US" sz="2400" baseline="-25000" dirty="0">
                <a:solidFill>
                  <a:srgbClr val="0070C0"/>
                </a:solidFill>
                <a:sym typeface="Symbol"/>
              </a:endParaRPr>
            </a:p>
            <a:p>
              <a:pPr algn="ctr" rtl="0"/>
              <a:r>
                <a:rPr lang="en-US" sz="2400" dirty="0" err="1">
                  <a:solidFill>
                    <a:srgbClr val="FF0000"/>
                  </a:solidFill>
                </a:rPr>
                <a:t>u</a:t>
              </a:r>
              <a:r>
                <a:rPr lang="en-US" sz="2400" baseline="-25000" dirty="0" err="1">
                  <a:solidFill>
                    <a:srgbClr val="FF0000"/>
                  </a:solidFill>
                </a:rPr>
                <a:t>r</a:t>
              </a:r>
              <a:endParaRPr lang="ar-SY" sz="2400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6" name="مربع نص 45"/>
          <p:cNvSpPr txBox="1"/>
          <p:nvPr/>
        </p:nvSpPr>
        <p:spPr>
          <a:xfrm>
            <a:off x="3500430" y="3214686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الشكل 2 - 12</a:t>
            </a:r>
          </a:p>
        </p:txBody>
      </p:sp>
      <p:sp>
        <p:nvSpPr>
          <p:cNvPr id="47" name="مربع نص 46"/>
          <p:cNvSpPr txBox="1"/>
          <p:nvPr/>
        </p:nvSpPr>
        <p:spPr>
          <a:xfrm>
            <a:off x="285720" y="5572140"/>
            <a:ext cx="564360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بتغيير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800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من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إلى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تتغير القيمة الفعالة للمركبة الأساسية من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إلى القيمة </a:t>
            </a:r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الأعظمية</a:t>
            </a:r>
            <a:endParaRPr lang="ar-SY" sz="2800" b="1" dirty="0">
              <a:solidFill>
                <a:srgbClr val="002060"/>
              </a:solidFill>
              <a:cs typeface="Simplified Arabic" pitchFamily="2" charset="-78"/>
            </a:endParaRPr>
          </a:p>
        </p:txBody>
      </p:sp>
      <p:sp>
        <p:nvSpPr>
          <p:cNvPr id="22" name="عنصر نائب لرقم الشريحة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54</a:t>
            </a:fld>
            <a:endParaRPr lang="ar-SY" dirty="0"/>
          </a:p>
        </p:txBody>
      </p:sp>
      <p:sp>
        <p:nvSpPr>
          <p:cNvPr id="23" name="عنصر نائب للتاريخ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24" name="عنصر نائب للتذييل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2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2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82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571472" y="1071546"/>
            <a:ext cx="57150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عائلة حول التردد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>
                <a:cs typeface="Simplified Arabic" pitchFamily="2" charset="-78"/>
              </a:rPr>
              <a:t> أو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endParaRPr lang="ar-SY" sz="28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500034" y="428604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تتميز هذه الطريقة بتجمع التوافقيات في عائلات :</a:t>
            </a:r>
          </a:p>
        </p:txBody>
      </p:sp>
      <p:sp>
        <p:nvSpPr>
          <p:cNvPr id="5" name="مربع نص 4"/>
          <p:cNvSpPr txBox="1"/>
          <p:nvPr/>
        </p:nvSpPr>
        <p:spPr>
          <a:xfrm>
            <a:off x="1714480" y="1714488"/>
            <a:ext cx="45720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عائلة حول التردد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2m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أو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2f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endParaRPr lang="ar-SY" sz="28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1785918" y="2334276"/>
            <a:ext cx="450059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عائلة حول التردد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3m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أو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3f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endParaRPr lang="ar-SY" sz="28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مربع نص 13"/>
          <p:cNvSpPr txBox="1"/>
          <p:nvPr/>
        </p:nvSpPr>
        <p:spPr>
          <a:xfrm>
            <a:off x="285720" y="3857628"/>
            <a:ext cx="8501122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المزايا: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بزيادة </a:t>
            </a:r>
            <a:r>
              <a:rPr lang="en-US" sz="2800" b="1" dirty="0">
                <a:solidFill>
                  <a:srgbClr val="7030A0"/>
                </a:solidFill>
                <a:cs typeface="Simplified Arabic" pitchFamily="2" charset="-78"/>
              </a:rPr>
              <a:t>m</a:t>
            </a:r>
            <a:r>
              <a:rPr lang="en-US" sz="2800" b="1" baseline="-25000" dirty="0">
                <a:solidFill>
                  <a:srgbClr val="7030A0"/>
                </a:solidFill>
                <a:cs typeface="Simplified Arabic" pitchFamily="2" charset="-78"/>
              </a:rPr>
              <a:t>f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ستبتعد التوافقيات باتجاه الترددات العالية مما يسهل عملية الترشيح.</a:t>
            </a:r>
          </a:p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المساوئ: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زيادة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</a:rPr>
              <a:t>الضياعات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بسبب زيادة عمليات الوصل والفصل للمفاتيح الالكترونية.</a:t>
            </a:r>
          </a:p>
        </p:txBody>
      </p:sp>
      <p:sp>
        <p:nvSpPr>
          <p:cNvPr id="7" name="مربع نص 6"/>
          <p:cNvSpPr txBox="1"/>
          <p:nvPr/>
        </p:nvSpPr>
        <p:spPr>
          <a:xfrm>
            <a:off x="4179091" y="2928934"/>
            <a:ext cx="785818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baseline="30000" dirty="0">
                <a:cs typeface="Simplified Arabic" pitchFamily="2" charset="-78"/>
              </a:rPr>
              <a:t>.</a:t>
            </a:r>
          </a:p>
          <a:p>
            <a:pPr algn="ctr"/>
            <a:r>
              <a:rPr lang="ar-SY" sz="3200" b="1" baseline="30000" dirty="0">
                <a:cs typeface="Simplified Arabic" pitchFamily="2" charset="-78"/>
              </a:rPr>
              <a:t>.</a:t>
            </a:r>
          </a:p>
          <a:p>
            <a:pPr algn="ctr"/>
            <a:r>
              <a:rPr lang="ar-SY" sz="3200" b="1" baseline="30000" dirty="0">
                <a:cs typeface="Simplified Arabic" pitchFamily="2" charset="-78"/>
              </a:rPr>
              <a:t>.</a:t>
            </a:r>
          </a:p>
        </p:txBody>
      </p:sp>
      <p:sp>
        <p:nvSpPr>
          <p:cNvPr id="8" name="عنصر نائب لرقم الشريحة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55</a:t>
            </a:fld>
            <a:endParaRPr lang="ar-SY" dirty="0"/>
          </a:p>
        </p:txBody>
      </p:sp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56</a:t>
            </a:fld>
            <a:endParaRPr lang="ar-SY" dirty="0"/>
          </a:p>
        </p:txBody>
      </p:sp>
      <p:pic>
        <p:nvPicPr>
          <p:cNvPr id="5120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026" y="1444729"/>
            <a:ext cx="6769949" cy="508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مربع نص 7"/>
          <p:cNvSpPr txBox="1"/>
          <p:nvPr/>
        </p:nvSpPr>
        <p:spPr>
          <a:xfrm>
            <a:off x="285150" y="285728"/>
            <a:ext cx="860733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مثال توضيحي: </a:t>
            </a:r>
            <a:r>
              <a:rPr lang="ar-SY" sz="2800" b="1" dirty="0">
                <a:cs typeface="Simplified Arabic" pitchFamily="2" charset="-78"/>
              </a:rPr>
              <a:t>نبين فيما يلي منحنيات إشارة خرج مبدلة قالبة نصف </a:t>
            </a:r>
            <a:r>
              <a:rPr lang="ar-SY" sz="2800" b="1" dirty="0" err="1">
                <a:cs typeface="Simplified Arabic" pitchFamily="2" charset="-78"/>
              </a:rPr>
              <a:t>جسرية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ar-SY" sz="2800" b="1" dirty="0" err="1">
                <a:cs typeface="Simplified Arabic" pitchFamily="2" charset="-78"/>
              </a:rPr>
              <a:t>مقادة</a:t>
            </a:r>
            <a:r>
              <a:rPr lang="ar-SY" sz="2800" b="1" dirty="0">
                <a:cs typeface="Simplified Arabic" pitchFamily="2" charset="-78"/>
              </a:rPr>
              <a:t> بتقنية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PWM</a:t>
            </a:r>
            <a:r>
              <a:rPr lang="ar-SY" sz="2800" b="1" dirty="0">
                <a:cs typeface="Simplified Arabic" pitchFamily="2" charset="-78"/>
              </a:rPr>
              <a:t> تردد الخرج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= 50 Hz 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ومعامل التعديل </a:t>
            </a:r>
            <a:r>
              <a:rPr lang="ar-SY" sz="2800" b="1" dirty="0" err="1">
                <a:cs typeface="Simplified Arabic" pitchFamily="2" charset="-78"/>
              </a:rPr>
              <a:t>المطالي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=2/3</a:t>
            </a:r>
            <a:r>
              <a:rPr lang="ar-SY" sz="2800" b="1" dirty="0">
                <a:cs typeface="Simplified Arabic" pitchFamily="2" charset="-78"/>
              </a:rPr>
              <a:t> ومعامل التعديل الترددي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=19</a:t>
            </a:r>
            <a:endParaRPr lang="ar-SY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57</a:t>
            </a:fld>
            <a:endParaRPr lang="ar-SY" dirty="0"/>
          </a:p>
        </p:txBody>
      </p:sp>
      <p:pic>
        <p:nvPicPr>
          <p:cNvPr id="514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0150" y="1243161"/>
            <a:ext cx="6743700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مربع نص 6"/>
          <p:cNvSpPr txBox="1"/>
          <p:nvPr/>
        </p:nvSpPr>
        <p:spPr>
          <a:xfrm>
            <a:off x="285150" y="313492"/>
            <a:ext cx="860733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cs typeface="Simplified Arabic" pitchFamily="2" charset="-78"/>
              </a:rPr>
              <a:t>المركبات التوافقية في جهد الخرج </a:t>
            </a:r>
            <a:endParaRPr lang="ar-SY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1130246" y="3026212"/>
            <a:ext cx="576064" cy="246221"/>
          </a:xfrm>
          <a:prstGeom prst="rect">
            <a:avLst/>
          </a:prstGeom>
          <a:solidFill>
            <a:schemeClr val="bg1"/>
          </a:solidFill>
        </p:spPr>
        <p:txBody>
          <a:bodyPr wrap="square" rIns="0" rtlCol="0">
            <a:spAutoFit/>
          </a:bodyPr>
          <a:lstStyle/>
          <a:p>
            <a:r>
              <a:rPr lang="en-US" sz="1000" b="1" dirty="0"/>
              <a:t>2/3</a:t>
            </a:r>
          </a:p>
        </p:txBody>
      </p:sp>
    </p:spTree>
  </p:cSld>
  <p:clrMapOvr>
    <a:masterClrMapping/>
  </p:clrMapOvr>
  <p:transition>
    <p:dissolv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58</a:t>
            </a:fld>
            <a:endParaRPr lang="ar-SY" dirty="0"/>
          </a:p>
        </p:txBody>
      </p:sp>
      <p:pic>
        <p:nvPicPr>
          <p:cNvPr id="513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020" y="1279866"/>
            <a:ext cx="6897960" cy="517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مربع نص 5"/>
          <p:cNvSpPr txBox="1"/>
          <p:nvPr/>
        </p:nvSpPr>
        <p:spPr>
          <a:xfrm>
            <a:off x="429166" y="386661"/>
            <a:ext cx="831929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تيار الحمولة والمركبة الأساسية له من أجل حمل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RL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ar-SY" sz="2800" b="1" dirty="0" err="1">
                <a:cs typeface="Simplified Arabic" pitchFamily="2" charset="-78"/>
              </a:rPr>
              <a:t>ثابته</a:t>
            </a:r>
            <a:r>
              <a:rPr lang="ar-SY" sz="2800" b="1" dirty="0">
                <a:cs typeface="Simplified Arabic" pitchFamily="2" charset="-78"/>
              </a:rPr>
              <a:t> الزمني </a:t>
            </a:r>
            <a:r>
              <a:rPr lang="en-US" sz="2800" b="1" dirty="0">
                <a:cs typeface="Simplified Arabic" pitchFamily="2" charset="-78"/>
                <a:sym typeface="Symbol"/>
              </a:rPr>
              <a:t>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=1msec</a:t>
            </a:r>
            <a:endParaRPr lang="ar-SY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dissolv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4714876" y="982654"/>
            <a:ext cx="407196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err="1">
                <a:cs typeface="Simplified Arabic" pitchFamily="2" charset="-78"/>
              </a:rPr>
              <a:t>u</a:t>
            </a:r>
            <a:r>
              <a:rPr lang="en-US" sz="2800" b="1" baseline="-25000" dirty="0" err="1">
                <a:cs typeface="Simplified Arabic" pitchFamily="2" charset="-78"/>
              </a:rPr>
              <a:t>r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cs typeface="Simplified Arabic" pitchFamily="2" charset="-78"/>
              </a:rPr>
              <a:t>&lt;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 err="1">
                <a:cs typeface="Simplified Arabic" pitchFamily="2" charset="-78"/>
              </a:rPr>
              <a:t>uc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</a:t>
            </a:r>
            <a:r>
              <a:rPr lang="ar-SY" sz="2800" b="1" dirty="0">
                <a:cs typeface="Simplified Arabic" pitchFamily="2" charset="-78"/>
                <a:sym typeface="Symbol"/>
              </a:rPr>
              <a:t> </a:t>
            </a:r>
            <a:r>
              <a:rPr lang="en-US" sz="2800" b="1" dirty="0">
                <a:cs typeface="Simplified Arabic" pitchFamily="2" charset="-78"/>
                <a:sym typeface="Symbol"/>
              </a:rPr>
              <a:t>T</a:t>
            </a:r>
            <a:r>
              <a:rPr lang="en-US" sz="2800" b="1" baseline="-25000" dirty="0">
                <a:cs typeface="Simplified Arabic" pitchFamily="2" charset="-78"/>
                <a:sym typeface="Symbol"/>
              </a:rPr>
              <a:t>2</a:t>
            </a:r>
            <a:r>
              <a:rPr lang="en-US" sz="2800" b="1" dirty="0">
                <a:cs typeface="Simplified Arabic" pitchFamily="2" charset="-78"/>
                <a:sym typeface="Symbol"/>
              </a:rPr>
              <a:t>(on)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.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4857752" y="1825660"/>
            <a:ext cx="392909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dirty="0" err="1">
                <a:solidFill>
                  <a:srgbClr val="00206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 err="1">
                <a:solidFill>
                  <a:srgbClr val="002060"/>
                </a:solidFill>
                <a:cs typeface="Simplified Arabic" pitchFamily="2" charset="-78"/>
              </a:rPr>
              <a:t>r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2060"/>
                </a:solidFill>
                <a:cs typeface="Simplified Arabic" pitchFamily="2" charset="-78"/>
              </a:rPr>
              <a:t>&gt;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cs typeface="Simplified Arabic" pitchFamily="2" charset="-78"/>
              </a:rPr>
              <a:t>uc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  <a:sym typeface="Symbol"/>
              </a:rPr>
              <a:t>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2060"/>
                </a:solidFill>
                <a:cs typeface="Simplified Arabic" pitchFamily="2" charset="-78"/>
                <a:sym typeface="Symbol"/>
              </a:rPr>
              <a:t>T</a:t>
            </a:r>
            <a:r>
              <a:rPr lang="en-US" sz="2800" b="1" baseline="-25000" dirty="0">
                <a:solidFill>
                  <a:srgbClr val="002060"/>
                </a:solidFill>
                <a:cs typeface="Simplified Arabic" pitchFamily="2" charset="-78"/>
                <a:sym typeface="Symbol"/>
              </a:rPr>
              <a:t>3</a:t>
            </a:r>
            <a:r>
              <a:rPr lang="en-US" sz="2800" b="1" dirty="0">
                <a:solidFill>
                  <a:srgbClr val="002060"/>
                </a:solidFill>
                <a:cs typeface="Simplified Arabic" pitchFamily="2" charset="-78"/>
                <a:sym typeface="Symbol"/>
              </a:rPr>
              <a:t>(on)</a:t>
            </a:r>
            <a:r>
              <a:rPr lang="ar-SY" sz="2800" b="1" baseline="-25000" dirty="0">
                <a:solidFill>
                  <a:srgbClr val="002060"/>
                </a:solidFill>
                <a:cs typeface="Simplified Arabic" pitchFamily="2" charset="-78"/>
                <a:sym typeface="Symbol"/>
              </a:rPr>
              <a:t> </a:t>
            </a:r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  <a:sym typeface="Symbol"/>
              </a:rPr>
              <a:t>.</a:t>
            </a:r>
            <a:endParaRPr lang="ar-SY" sz="2800" b="1" dirty="0">
              <a:solidFill>
                <a:srgbClr val="002060"/>
              </a:solidFill>
              <a:cs typeface="Simplified Arabic" pitchFamily="2" charset="-78"/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4071934" y="2786058"/>
            <a:ext cx="471490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عند الجزء الموجب لـ </a:t>
            </a:r>
            <a:r>
              <a:rPr lang="en-US" sz="2800" b="1" dirty="0" err="1">
                <a:solidFill>
                  <a:srgbClr val="00B05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 err="1">
                <a:solidFill>
                  <a:srgbClr val="00B050"/>
                </a:solidFill>
                <a:cs typeface="Simplified Arabic" pitchFamily="2" charset="-78"/>
              </a:rPr>
              <a:t>r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ي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قدح </a:t>
            </a:r>
            <a:r>
              <a:rPr lang="en-US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T</a:t>
            </a:r>
            <a:r>
              <a:rPr lang="en-US" sz="2800" b="1" baseline="-25000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1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.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4071934" y="3357562"/>
            <a:ext cx="471490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chemeClr val="accent2"/>
                </a:solidFill>
                <a:cs typeface="Simplified Arabic" pitchFamily="2" charset="-78"/>
              </a:rPr>
              <a:t>عند الجزء السالب لـ </a:t>
            </a:r>
            <a:r>
              <a:rPr lang="en-US" sz="2800" b="1" dirty="0" err="1">
                <a:solidFill>
                  <a:schemeClr val="accent2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 err="1">
                <a:solidFill>
                  <a:schemeClr val="accent2"/>
                </a:solidFill>
                <a:cs typeface="Simplified Arabic" pitchFamily="2" charset="-78"/>
              </a:rPr>
              <a:t>r</a:t>
            </a:r>
            <a:r>
              <a:rPr lang="ar-SY" sz="2800" b="1" dirty="0">
                <a:solidFill>
                  <a:schemeClr val="accent2"/>
                </a:solidFill>
                <a:cs typeface="Simplified Arabic" pitchFamily="2" charset="-78"/>
              </a:rPr>
              <a:t> ي</a:t>
            </a:r>
            <a:r>
              <a:rPr lang="ar-SY" sz="2800" b="1" dirty="0">
                <a:solidFill>
                  <a:schemeClr val="accent2"/>
                </a:solidFill>
                <a:cs typeface="Simplified Arabic" pitchFamily="2" charset="-78"/>
                <a:sym typeface="Symbol"/>
              </a:rPr>
              <a:t>قدح </a:t>
            </a:r>
            <a:r>
              <a:rPr lang="en-US" sz="2800" b="1" dirty="0">
                <a:solidFill>
                  <a:schemeClr val="accent2"/>
                </a:solidFill>
                <a:cs typeface="Simplified Arabic" pitchFamily="2" charset="-78"/>
                <a:sym typeface="Symbol"/>
              </a:rPr>
              <a:t>T</a:t>
            </a:r>
            <a:r>
              <a:rPr lang="en-US" sz="2800" b="1" baseline="-25000" dirty="0">
                <a:solidFill>
                  <a:schemeClr val="accent2"/>
                </a:solidFill>
                <a:cs typeface="Simplified Arabic" pitchFamily="2" charset="-78"/>
                <a:sym typeface="Symbol"/>
              </a:rPr>
              <a:t>4</a:t>
            </a:r>
            <a:r>
              <a:rPr lang="ar-SY" sz="2800" b="1" dirty="0">
                <a:solidFill>
                  <a:schemeClr val="accent2"/>
                </a:solidFill>
                <a:cs typeface="Simplified Arabic" pitchFamily="2" charset="-78"/>
                <a:sym typeface="Symbol"/>
              </a:rPr>
              <a:t>.</a:t>
            </a:r>
            <a:endParaRPr lang="ar-SY" sz="2800" b="1" dirty="0">
              <a:solidFill>
                <a:schemeClr val="accent2"/>
              </a:solidFill>
              <a:cs typeface="Simplified Arabic" pitchFamily="2" charset="-78"/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214282" y="-24"/>
            <a:ext cx="864399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</a:rPr>
              <a:t>3 – طريقة تعديل عرض النبضة </a:t>
            </a:r>
            <a:r>
              <a:rPr lang="ar-SY" sz="2700" b="1" dirty="0" err="1">
                <a:solidFill>
                  <a:srgbClr val="FF0000"/>
                </a:solidFill>
                <a:cs typeface="Simplified Arabic" pitchFamily="2" charset="-78"/>
              </a:rPr>
              <a:t>الجيبي</a:t>
            </a:r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ar-SY" sz="2700" b="1" dirty="0" err="1">
                <a:solidFill>
                  <a:srgbClr val="FF0000"/>
                </a:solidFill>
                <a:cs typeface="Simplified Arabic" pitchFamily="2" charset="-78"/>
              </a:rPr>
              <a:t>المثلثي</a:t>
            </a:r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en-US" sz="2700" b="1" dirty="0">
                <a:solidFill>
                  <a:srgbClr val="FF0000"/>
                </a:solidFill>
                <a:cs typeface="Simplified Arabic" pitchFamily="2" charset="-78"/>
              </a:rPr>
              <a:t>SPWM</a:t>
            </a:r>
            <a:endParaRPr lang="ar-SY" sz="2700" b="1" dirty="0">
              <a:solidFill>
                <a:srgbClr val="FF0000"/>
              </a:solidFill>
              <a:cs typeface="Simplified Arabic" pitchFamily="2" charset="-78"/>
            </a:endParaRPr>
          </a:p>
          <a:p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</a:rPr>
              <a:t> – حالة المبدلة </a:t>
            </a:r>
            <a:r>
              <a:rPr lang="ar-SY" sz="27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7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15" name="صورة 14" descr="power2_fig2_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194" y="928670"/>
            <a:ext cx="4087368" cy="1770888"/>
          </a:xfrm>
          <a:prstGeom prst="rect">
            <a:avLst/>
          </a:prstGeom>
        </p:spPr>
      </p:pic>
      <p:grpSp>
        <p:nvGrpSpPr>
          <p:cNvPr id="24" name="مجموعة 23"/>
          <p:cNvGrpSpPr/>
          <p:nvPr/>
        </p:nvGrpSpPr>
        <p:grpSpPr>
          <a:xfrm>
            <a:off x="3000364" y="3929066"/>
            <a:ext cx="5786478" cy="1152514"/>
            <a:chOff x="3000364" y="4157028"/>
            <a:chExt cx="5786478" cy="1152514"/>
          </a:xfrm>
        </p:grpSpPr>
        <p:sp>
          <p:nvSpPr>
            <p:cNvPr id="22" name="مستطيل 21"/>
            <p:cNvSpPr/>
            <p:nvPr/>
          </p:nvSpPr>
          <p:spPr>
            <a:xfrm>
              <a:off x="3000364" y="4157028"/>
              <a:ext cx="5000660" cy="114300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Y"/>
            </a:p>
          </p:txBody>
        </p:sp>
        <p:sp>
          <p:nvSpPr>
            <p:cNvPr id="16" name="مربع نص 15"/>
            <p:cNvSpPr txBox="1"/>
            <p:nvPr/>
          </p:nvSpPr>
          <p:spPr>
            <a:xfrm>
              <a:off x="3071802" y="4214818"/>
              <a:ext cx="571504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sz="2800" b="1" dirty="0">
                  <a:cs typeface="Simplified Arabic" pitchFamily="2" charset="-78"/>
                </a:rPr>
                <a:t>T</a:t>
              </a:r>
              <a:r>
                <a:rPr lang="en-US" sz="2800" b="1" baseline="-25000" dirty="0">
                  <a:cs typeface="Simplified Arabic" pitchFamily="2" charset="-78"/>
                </a:rPr>
                <a:t>1</a:t>
              </a:r>
              <a:r>
                <a:rPr lang="en-US" sz="2800" b="1" dirty="0">
                  <a:cs typeface="Simplified Arabic" pitchFamily="2" charset="-78"/>
                </a:rPr>
                <a:t>(on) , T</a:t>
              </a:r>
              <a:r>
                <a:rPr lang="en-US" sz="2800" b="1" baseline="-25000" dirty="0">
                  <a:cs typeface="Simplified Arabic" pitchFamily="2" charset="-78"/>
                </a:rPr>
                <a:t>2</a:t>
              </a:r>
              <a:r>
                <a:rPr lang="en-US" sz="2800" b="1" dirty="0">
                  <a:cs typeface="Simplified Arabic" pitchFamily="2" charset="-78"/>
                </a:rPr>
                <a:t>(on) </a:t>
              </a:r>
              <a:r>
                <a:rPr lang="en-US" sz="2800" b="1" dirty="0">
                  <a:cs typeface="Simplified Arabic" pitchFamily="2" charset="-78"/>
                  <a:sym typeface="Symbol"/>
                </a:rPr>
                <a:t></a:t>
              </a:r>
              <a:r>
                <a:rPr lang="en-US" sz="2800" b="1" dirty="0" err="1">
                  <a:cs typeface="Simplified Arabic" pitchFamily="2" charset="-78"/>
                  <a:sym typeface="Symbol"/>
                </a:rPr>
                <a:t>v</a:t>
              </a:r>
              <a:r>
                <a:rPr lang="en-US" sz="2800" b="1" baseline="-25000" dirty="0" err="1">
                  <a:cs typeface="Simplified Arabic" pitchFamily="2" charset="-78"/>
                  <a:sym typeface="Symbol"/>
                </a:rPr>
                <a:t>L</a:t>
              </a:r>
              <a:r>
                <a:rPr lang="en-US" sz="2800" b="1" dirty="0">
                  <a:cs typeface="Simplified Arabic" pitchFamily="2" charset="-78"/>
                  <a:sym typeface="Symbol"/>
                </a:rPr>
                <a:t>=U</a:t>
              </a:r>
              <a:r>
                <a:rPr lang="en-US" sz="2800" b="1" baseline="-25000" dirty="0">
                  <a:cs typeface="Simplified Arabic" pitchFamily="2" charset="-78"/>
                  <a:sym typeface="Symbol"/>
                </a:rPr>
                <a:t>s</a:t>
              </a:r>
              <a:endParaRPr lang="ar-SY" sz="2800" b="1" baseline="-25000" dirty="0">
                <a:cs typeface="Simplified Arabic" pitchFamily="2" charset="-78"/>
              </a:endParaRPr>
            </a:p>
          </p:txBody>
        </p:sp>
        <p:sp>
          <p:nvSpPr>
            <p:cNvPr id="17" name="مربع نص 16"/>
            <p:cNvSpPr txBox="1"/>
            <p:nvPr/>
          </p:nvSpPr>
          <p:spPr>
            <a:xfrm>
              <a:off x="3071802" y="4786322"/>
              <a:ext cx="571504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sz="2800" b="1" dirty="0">
                  <a:cs typeface="Simplified Arabic" pitchFamily="2" charset="-78"/>
                </a:rPr>
                <a:t>T</a:t>
              </a:r>
              <a:r>
                <a:rPr lang="en-US" sz="2800" b="1" baseline="-25000" dirty="0">
                  <a:cs typeface="Simplified Arabic" pitchFamily="2" charset="-78"/>
                </a:rPr>
                <a:t>1</a:t>
              </a:r>
              <a:r>
                <a:rPr lang="en-US" sz="2800" b="1" dirty="0">
                  <a:cs typeface="Simplified Arabic" pitchFamily="2" charset="-78"/>
                </a:rPr>
                <a:t>(on) , T</a:t>
              </a:r>
              <a:r>
                <a:rPr lang="en-US" sz="2800" b="1" baseline="-25000" dirty="0">
                  <a:cs typeface="Simplified Arabic" pitchFamily="2" charset="-78"/>
                </a:rPr>
                <a:t>3</a:t>
              </a:r>
              <a:r>
                <a:rPr lang="en-US" sz="2800" b="1" dirty="0">
                  <a:cs typeface="Simplified Arabic" pitchFamily="2" charset="-78"/>
                </a:rPr>
                <a:t>(on) </a:t>
              </a:r>
              <a:r>
                <a:rPr lang="en-US" sz="2800" b="1" dirty="0">
                  <a:cs typeface="Simplified Arabic" pitchFamily="2" charset="-78"/>
                  <a:sym typeface="Symbol"/>
                </a:rPr>
                <a:t></a:t>
              </a:r>
              <a:r>
                <a:rPr lang="en-US" sz="2800" b="1" dirty="0" err="1">
                  <a:cs typeface="Simplified Arabic" pitchFamily="2" charset="-78"/>
                  <a:sym typeface="Symbol"/>
                </a:rPr>
                <a:t>v</a:t>
              </a:r>
              <a:r>
                <a:rPr lang="en-US" sz="2800" b="1" baseline="-25000" dirty="0" err="1">
                  <a:cs typeface="Simplified Arabic" pitchFamily="2" charset="-78"/>
                  <a:sym typeface="Symbol"/>
                </a:rPr>
                <a:t>L</a:t>
              </a:r>
              <a:r>
                <a:rPr lang="en-US" sz="2800" b="1" dirty="0">
                  <a:cs typeface="Simplified Arabic" pitchFamily="2" charset="-78"/>
                  <a:sym typeface="Symbol"/>
                </a:rPr>
                <a:t>=0</a:t>
              </a:r>
              <a:endParaRPr lang="ar-SY" sz="2800" b="1" dirty="0">
                <a:cs typeface="Simplified Arabic" pitchFamily="2" charset="-78"/>
              </a:endParaRPr>
            </a:p>
          </p:txBody>
        </p:sp>
      </p:grpSp>
      <p:grpSp>
        <p:nvGrpSpPr>
          <p:cNvPr id="25" name="مجموعة 24"/>
          <p:cNvGrpSpPr/>
          <p:nvPr/>
        </p:nvGrpSpPr>
        <p:grpSpPr>
          <a:xfrm>
            <a:off x="3000364" y="5201302"/>
            <a:ext cx="5786478" cy="1143008"/>
            <a:chOff x="3000364" y="5429264"/>
            <a:chExt cx="5786478" cy="1143008"/>
          </a:xfrm>
        </p:grpSpPr>
        <p:sp>
          <p:nvSpPr>
            <p:cNvPr id="23" name="مستطيل 22"/>
            <p:cNvSpPr/>
            <p:nvPr/>
          </p:nvSpPr>
          <p:spPr>
            <a:xfrm>
              <a:off x="3000364" y="5429264"/>
              <a:ext cx="5000660" cy="114300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Y"/>
            </a:p>
          </p:txBody>
        </p:sp>
        <p:sp>
          <p:nvSpPr>
            <p:cNvPr id="18" name="مربع نص 17"/>
            <p:cNvSpPr txBox="1"/>
            <p:nvPr/>
          </p:nvSpPr>
          <p:spPr>
            <a:xfrm>
              <a:off x="3071802" y="5429264"/>
              <a:ext cx="571504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sz="2800" b="1" dirty="0">
                  <a:cs typeface="Simplified Arabic" pitchFamily="2" charset="-78"/>
                </a:rPr>
                <a:t>T</a:t>
              </a:r>
              <a:r>
                <a:rPr lang="en-US" sz="2800" b="1" baseline="-25000" dirty="0">
                  <a:cs typeface="Simplified Arabic" pitchFamily="2" charset="-78"/>
                </a:rPr>
                <a:t>4</a:t>
              </a:r>
              <a:r>
                <a:rPr lang="en-US" sz="2800" b="1" dirty="0">
                  <a:cs typeface="Simplified Arabic" pitchFamily="2" charset="-78"/>
                </a:rPr>
                <a:t>(on) , T</a:t>
              </a:r>
              <a:r>
                <a:rPr lang="en-US" sz="2800" b="1" baseline="-25000" dirty="0">
                  <a:cs typeface="Simplified Arabic" pitchFamily="2" charset="-78"/>
                </a:rPr>
                <a:t>3</a:t>
              </a:r>
              <a:r>
                <a:rPr lang="en-US" sz="2800" b="1" dirty="0">
                  <a:cs typeface="Simplified Arabic" pitchFamily="2" charset="-78"/>
                </a:rPr>
                <a:t>(on) </a:t>
              </a:r>
              <a:r>
                <a:rPr lang="en-US" sz="2800" b="1" dirty="0">
                  <a:cs typeface="Simplified Arabic" pitchFamily="2" charset="-78"/>
                  <a:sym typeface="Symbol"/>
                </a:rPr>
                <a:t></a:t>
              </a:r>
              <a:r>
                <a:rPr lang="en-US" sz="2800" b="1" dirty="0" err="1">
                  <a:cs typeface="Simplified Arabic" pitchFamily="2" charset="-78"/>
                  <a:sym typeface="Symbol"/>
                </a:rPr>
                <a:t>v</a:t>
              </a:r>
              <a:r>
                <a:rPr lang="en-US" sz="2800" b="1" baseline="-25000" dirty="0" err="1">
                  <a:cs typeface="Simplified Arabic" pitchFamily="2" charset="-78"/>
                  <a:sym typeface="Symbol"/>
                </a:rPr>
                <a:t>L</a:t>
              </a:r>
              <a:r>
                <a:rPr lang="en-US" sz="2800" b="1" dirty="0">
                  <a:cs typeface="Simplified Arabic" pitchFamily="2" charset="-78"/>
                  <a:sym typeface="Symbol"/>
                </a:rPr>
                <a:t>=-U</a:t>
              </a:r>
              <a:r>
                <a:rPr lang="en-US" sz="2800" b="1" baseline="-25000" dirty="0">
                  <a:cs typeface="Simplified Arabic" pitchFamily="2" charset="-78"/>
                  <a:sym typeface="Symbol"/>
                </a:rPr>
                <a:t>s</a:t>
              </a:r>
              <a:endParaRPr lang="ar-SY" sz="2800" b="1" baseline="-25000" dirty="0">
                <a:cs typeface="Simplified Arabic" pitchFamily="2" charset="-78"/>
              </a:endParaRPr>
            </a:p>
          </p:txBody>
        </p:sp>
        <p:sp>
          <p:nvSpPr>
            <p:cNvPr id="19" name="مربع نص 18"/>
            <p:cNvSpPr txBox="1"/>
            <p:nvPr/>
          </p:nvSpPr>
          <p:spPr>
            <a:xfrm>
              <a:off x="3071802" y="6000768"/>
              <a:ext cx="571504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sz="2800" b="1" dirty="0">
                  <a:cs typeface="Simplified Arabic" pitchFamily="2" charset="-78"/>
                </a:rPr>
                <a:t>T</a:t>
              </a:r>
              <a:r>
                <a:rPr lang="en-US" sz="2800" b="1" baseline="-25000" dirty="0">
                  <a:cs typeface="Simplified Arabic" pitchFamily="2" charset="-78"/>
                </a:rPr>
                <a:t>4</a:t>
              </a:r>
              <a:r>
                <a:rPr lang="en-US" sz="2800" b="1" dirty="0">
                  <a:cs typeface="Simplified Arabic" pitchFamily="2" charset="-78"/>
                </a:rPr>
                <a:t>(on) , T</a:t>
              </a:r>
              <a:r>
                <a:rPr lang="en-US" sz="2800" b="1" baseline="-25000" dirty="0">
                  <a:cs typeface="Simplified Arabic" pitchFamily="2" charset="-78"/>
                </a:rPr>
                <a:t>2</a:t>
              </a:r>
              <a:r>
                <a:rPr lang="en-US" sz="2800" b="1" dirty="0">
                  <a:cs typeface="Simplified Arabic" pitchFamily="2" charset="-78"/>
                </a:rPr>
                <a:t>(on) </a:t>
              </a:r>
              <a:r>
                <a:rPr lang="en-US" sz="2800" b="1" dirty="0">
                  <a:cs typeface="Simplified Arabic" pitchFamily="2" charset="-78"/>
                  <a:sym typeface="Symbol"/>
                </a:rPr>
                <a:t></a:t>
              </a:r>
              <a:r>
                <a:rPr lang="en-US" sz="2800" b="1" dirty="0" err="1">
                  <a:cs typeface="Simplified Arabic" pitchFamily="2" charset="-78"/>
                  <a:sym typeface="Symbol"/>
                </a:rPr>
                <a:t>v</a:t>
              </a:r>
              <a:r>
                <a:rPr lang="en-US" sz="2800" b="1" baseline="-25000" dirty="0" err="1">
                  <a:cs typeface="Simplified Arabic" pitchFamily="2" charset="-78"/>
                  <a:sym typeface="Symbol"/>
                </a:rPr>
                <a:t>L</a:t>
              </a:r>
              <a:r>
                <a:rPr lang="en-US" sz="2800" b="1" dirty="0">
                  <a:cs typeface="Simplified Arabic" pitchFamily="2" charset="-78"/>
                  <a:sym typeface="Symbol"/>
                </a:rPr>
                <a:t>=0</a:t>
              </a:r>
              <a:endParaRPr lang="ar-SY" sz="2800" b="1" dirty="0">
                <a:cs typeface="Simplified Arabic" pitchFamily="2" charset="-78"/>
              </a:endParaRPr>
            </a:p>
          </p:txBody>
        </p:sp>
      </p:grpSp>
      <p:sp>
        <p:nvSpPr>
          <p:cNvPr id="20" name="مربع نص 19"/>
          <p:cNvSpPr txBox="1"/>
          <p:nvPr/>
        </p:nvSpPr>
        <p:spPr>
          <a:xfrm>
            <a:off x="1142976" y="4272608"/>
            <a:ext cx="150019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b="1" dirty="0">
                <a:solidFill>
                  <a:srgbClr val="00B050"/>
                </a:solidFill>
                <a:cs typeface="Simplified Arabic" pitchFamily="2" charset="-78"/>
              </a:rPr>
              <a:t>Ur&gt;0</a:t>
            </a:r>
            <a:endParaRPr lang="ar-SY" sz="2800" b="1" baseline="-25000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21" name="مربع نص 20"/>
          <p:cNvSpPr txBox="1"/>
          <p:nvPr/>
        </p:nvSpPr>
        <p:spPr>
          <a:xfrm>
            <a:off x="1142976" y="5487054"/>
            <a:ext cx="150019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b="1" dirty="0">
                <a:solidFill>
                  <a:schemeClr val="accent2"/>
                </a:solidFill>
                <a:cs typeface="Simplified Arabic" pitchFamily="2" charset="-78"/>
              </a:rPr>
              <a:t>Ur&lt;0</a:t>
            </a:r>
            <a:endParaRPr lang="ar-SY" sz="2800" b="1" baseline="-25000" dirty="0">
              <a:solidFill>
                <a:schemeClr val="accent2"/>
              </a:solidFill>
              <a:cs typeface="Simplified Arabic" pitchFamily="2" charset="-78"/>
            </a:endParaRPr>
          </a:p>
        </p:txBody>
      </p:sp>
      <p:sp>
        <p:nvSpPr>
          <p:cNvPr id="26" name="شكل بيضاوي 25"/>
          <p:cNvSpPr/>
          <p:nvPr/>
        </p:nvSpPr>
        <p:spPr>
          <a:xfrm>
            <a:off x="3779912" y="1052736"/>
            <a:ext cx="713282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7" name="شكل بيضاوي 26"/>
          <p:cNvSpPr/>
          <p:nvPr/>
        </p:nvSpPr>
        <p:spPr>
          <a:xfrm>
            <a:off x="3779912" y="1916832"/>
            <a:ext cx="714380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8" name="شكل بيضاوي 27"/>
          <p:cNvSpPr/>
          <p:nvPr/>
        </p:nvSpPr>
        <p:spPr>
          <a:xfrm>
            <a:off x="1285852" y="1857364"/>
            <a:ext cx="714380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9" name="شكل بيضاوي 28"/>
          <p:cNvSpPr/>
          <p:nvPr/>
        </p:nvSpPr>
        <p:spPr>
          <a:xfrm>
            <a:off x="1357290" y="1071546"/>
            <a:ext cx="714380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30" name="عنصر نائب لرقم الشريحة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59</a:t>
            </a:fld>
            <a:endParaRPr lang="ar-SY" dirty="0"/>
          </a:p>
        </p:txBody>
      </p:sp>
      <p:sp>
        <p:nvSpPr>
          <p:cNvPr id="31" name="عنصر نائب للتاريخ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2" name="عنصر نائب للتذييل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33" name="سهم منحني 32"/>
          <p:cNvSpPr/>
          <p:nvPr/>
        </p:nvSpPr>
        <p:spPr>
          <a:xfrm>
            <a:off x="1571604" y="2857496"/>
            <a:ext cx="2571768" cy="1357322"/>
          </a:xfrm>
          <a:prstGeom prst="bentArrow">
            <a:avLst>
              <a:gd name="adj1" fmla="val 11451"/>
              <a:gd name="adj2" fmla="val 14240"/>
              <a:gd name="adj3" fmla="val 24203"/>
              <a:gd name="adj4" fmla="val 43750"/>
            </a:avLst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34" name="سهم منحني 33"/>
          <p:cNvSpPr/>
          <p:nvPr/>
        </p:nvSpPr>
        <p:spPr>
          <a:xfrm>
            <a:off x="1571604" y="3429000"/>
            <a:ext cx="2571768" cy="2000264"/>
          </a:xfrm>
          <a:prstGeom prst="bentArrow">
            <a:avLst>
              <a:gd name="adj1" fmla="val 7694"/>
              <a:gd name="adj2" fmla="val 10483"/>
              <a:gd name="adj3" fmla="val 18567"/>
              <a:gd name="adj4" fmla="val 43750"/>
            </a:avLst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9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4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6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74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20" grpId="0"/>
      <p:bldP spid="21" grpId="0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33" grpId="0" animBg="1"/>
      <p:bldP spid="33" grpId="1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</a:t>
            </a:fld>
            <a:endParaRPr lang="ar-SY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500042"/>
            <a:ext cx="2000264" cy="3159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مربع نص 5"/>
          <p:cNvSpPr txBox="1"/>
          <p:nvPr/>
        </p:nvSpPr>
        <p:spPr>
          <a:xfrm>
            <a:off x="3036083" y="1039355"/>
            <a:ext cx="5715040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OMRON (3G3MV series)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  <a:p>
            <a:pPr algn="ctr"/>
            <a:r>
              <a:rPr lang="fr-FR" sz="2800" b="1" dirty="0">
                <a:solidFill>
                  <a:srgbClr val="0070C0"/>
                </a:solidFill>
                <a:cs typeface="Simplified Arabic" pitchFamily="2" charset="-78"/>
                <a:hlinkClick r:id="rId3"/>
              </a:rPr>
              <a:t>www.omron.com/oei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Up to 400 Hz</a:t>
            </a:r>
          </a:p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100 W – 9 kW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  <a:p>
            <a:pPr algn="ctr"/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3036083" y="4000504"/>
            <a:ext cx="5715040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LS (iG5A series)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  <a:p>
            <a:pPr algn="ctr"/>
            <a:r>
              <a:rPr lang="fr-FR" sz="2800" b="1" dirty="0">
                <a:solidFill>
                  <a:srgbClr val="0070C0"/>
                </a:solidFill>
                <a:cs typeface="Simplified Arabic" pitchFamily="2" charset="-78"/>
                <a:hlinkClick r:id="rId4"/>
              </a:rPr>
              <a:t>www.lsis.biz</a:t>
            </a:r>
            <a:endParaRPr lang="fr-FR" sz="2800" b="1" dirty="0">
              <a:solidFill>
                <a:srgbClr val="0070C0"/>
              </a:solidFill>
              <a:cs typeface="Simplified Arabic" pitchFamily="2" charset="-78"/>
            </a:endParaRPr>
          </a:p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Up to 400 Hz</a:t>
            </a:r>
          </a:p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400 W – 22 kW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  <a:p>
            <a:pPr algn="ctr"/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34" y="3719534"/>
            <a:ext cx="18288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over dir="ld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428596" y="357166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ملاحظة : </a:t>
            </a:r>
            <a:r>
              <a:rPr lang="ar-SY" sz="2800" b="1" dirty="0">
                <a:cs typeface="Simplified Arabic" pitchFamily="2" charset="-78"/>
              </a:rPr>
              <a:t>يتكون جهد الخرج من ثلاثة مستويات وهي :</a:t>
            </a:r>
          </a:p>
          <a:p>
            <a:pPr algn="ctr"/>
            <a:r>
              <a:rPr lang="en-US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, 0 , -U</a:t>
            </a:r>
            <a:r>
              <a:rPr lang="en-US" sz="2800" b="1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endParaRPr lang="ar-SY" sz="2800" b="1" baseline="-25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2571736" y="1357298"/>
            <a:ext cx="392909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الجهد أقرب للشكل </a:t>
            </a:r>
            <a:r>
              <a:rPr lang="ar-SY" sz="2800" b="1" dirty="0" err="1">
                <a:solidFill>
                  <a:srgbClr val="C00000"/>
                </a:solidFill>
                <a:cs typeface="Simplified Arabic" pitchFamily="2" charset="-78"/>
              </a:rPr>
              <a:t>الجيبي</a:t>
            </a:r>
            <a:endParaRPr lang="ar-SY" sz="2800" b="1" baseline="-25000" dirty="0">
              <a:solidFill>
                <a:srgbClr val="C00000"/>
              </a:solidFill>
              <a:cs typeface="Simplified Arabic" pitchFamily="2" charset="-78"/>
            </a:endParaRPr>
          </a:p>
        </p:txBody>
      </p:sp>
      <p:sp>
        <p:nvSpPr>
          <p:cNvPr id="12" name="عنصر نائب لرقم الشريحة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60</a:t>
            </a:fld>
            <a:endParaRPr lang="ar-SY" dirty="0"/>
          </a:p>
        </p:txBody>
      </p:sp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6" name="عنصر نائب للتذييل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29" name="مستطيل مستدير الزوايا 28"/>
          <p:cNvSpPr/>
          <p:nvPr/>
        </p:nvSpPr>
        <p:spPr>
          <a:xfrm>
            <a:off x="1735921" y="5643578"/>
            <a:ext cx="5672158" cy="78581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solidFill>
                <a:schemeClr val="bg1"/>
              </a:solidFill>
            </a:endParaRPr>
          </a:p>
        </p:txBody>
      </p:sp>
      <p:sp>
        <p:nvSpPr>
          <p:cNvPr id="30" name="مربع نص 29"/>
          <p:cNvSpPr txBox="1"/>
          <p:nvPr/>
        </p:nvSpPr>
        <p:spPr>
          <a:xfrm>
            <a:off x="357158" y="1928802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خلاصة: 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يتعلق جهد الخرج في المبدلة القالبة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بالاشارة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المرجعية (جهد التحكم) من جهة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وبالاشارة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الحاملة من جهة أخرى وفق المعاملين:</a:t>
            </a:r>
          </a:p>
        </p:txBody>
      </p:sp>
      <p:grpSp>
        <p:nvGrpSpPr>
          <p:cNvPr id="31" name="مجموعة 36"/>
          <p:cNvGrpSpPr/>
          <p:nvPr/>
        </p:nvGrpSpPr>
        <p:grpSpPr>
          <a:xfrm>
            <a:off x="3927475" y="2663826"/>
            <a:ext cx="4359301" cy="963612"/>
            <a:chOff x="3998913" y="1020752"/>
            <a:chExt cx="4359301" cy="963612"/>
          </a:xfrm>
        </p:grpSpPr>
        <p:sp>
          <p:nvSpPr>
            <p:cNvPr id="32" name="مربع نص 31"/>
            <p:cNvSpPr txBox="1"/>
            <p:nvPr/>
          </p:nvSpPr>
          <p:spPr>
            <a:xfrm>
              <a:off x="4857752" y="1262706"/>
              <a:ext cx="350046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1. معامل تعديل المطال :</a:t>
              </a:r>
            </a:p>
          </p:txBody>
        </p:sp>
        <p:graphicFrame>
          <p:nvGraphicFramePr>
            <p:cNvPr id="33" name="Object 3"/>
            <p:cNvGraphicFramePr>
              <a:graphicFrameLocks noChangeAspect="1"/>
            </p:cNvGraphicFramePr>
            <p:nvPr/>
          </p:nvGraphicFramePr>
          <p:xfrm>
            <a:off x="3998913" y="1020752"/>
            <a:ext cx="1241425" cy="963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14" name="Equation" r:id="rId3" imgW="622080" imgH="482400" progId="Equation.DSMT4">
                    <p:embed/>
                  </p:oleObj>
                </mc:Choice>
                <mc:Fallback>
                  <p:oleObj name="Equation" r:id="rId3" imgW="622080" imgH="48240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8913" y="1020752"/>
                          <a:ext cx="1241425" cy="9636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مجموعة 37"/>
          <p:cNvGrpSpPr/>
          <p:nvPr/>
        </p:nvGrpSpPr>
        <p:grpSpPr>
          <a:xfrm>
            <a:off x="3784600" y="4156076"/>
            <a:ext cx="4383121" cy="968375"/>
            <a:chOff x="3975093" y="1949441"/>
            <a:chExt cx="4383121" cy="968375"/>
          </a:xfrm>
        </p:grpSpPr>
        <p:sp>
          <p:nvSpPr>
            <p:cNvPr id="35" name="مربع نص 34"/>
            <p:cNvSpPr txBox="1"/>
            <p:nvPr/>
          </p:nvSpPr>
          <p:spPr>
            <a:xfrm>
              <a:off x="5224463" y="2191400"/>
              <a:ext cx="313375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7030A0"/>
                  </a:solidFill>
                  <a:cs typeface="Simplified Arabic" pitchFamily="2" charset="-78"/>
                </a:rPr>
                <a:t>2. معامل تعديل التردد :</a:t>
              </a:r>
            </a:p>
          </p:txBody>
        </p:sp>
        <p:graphicFrame>
          <p:nvGraphicFramePr>
            <p:cNvPr id="36" name="Object 3"/>
            <p:cNvGraphicFramePr>
              <a:graphicFrameLocks noChangeAspect="1"/>
            </p:cNvGraphicFramePr>
            <p:nvPr/>
          </p:nvGraphicFramePr>
          <p:xfrm>
            <a:off x="3975093" y="1949441"/>
            <a:ext cx="1217613" cy="968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15" name="Equation" r:id="rId5" imgW="609480" imgH="482400" progId="Equation.DSMT4">
                    <p:embed/>
                  </p:oleObj>
                </mc:Choice>
                <mc:Fallback>
                  <p:oleObj name="Equation" r:id="rId5" imgW="609480" imgH="482400" progId="Equation.DSMT4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5093" y="1949441"/>
                          <a:ext cx="1217613" cy="968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7" name="مربع نص 36"/>
          <p:cNvSpPr txBox="1"/>
          <p:nvPr/>
        </p:nvSpPr>
        <p:spPr>
          <a:xfrm>
            <a:off x="428596" y="3475025"/>
            <a:ext cx="7429552" cy="954107"/>
          </a:xfrm>
          <a:prstGeom prst="rect">
            <a:avLst/>
          </a:prstGeom>
          <a:noFill/>
        </p:spPr>
        <p:txBody>
          <a:bodyPr wrap="square" lIns="0" rIns="0" rtlCol="1">
            <a:spAutoFit/>
          </a:bodyPr>
          <a:lstStyle/>
          <a:p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وهو المعامل الذي يحدد القيمة الفعالة للمركبة الأساسية لجهد خرج المبدلة القالبة.</a:t>
            </a:r>
          </a:p>
        </p:txBody>
      </p:sp>
      <p:sp>
        <p:nvSpPr>
          <p:cNvPr id="38" name="مربع نص 37"/>
          <p:cNvSpPr txBox="1"/>
          <p:nvPr/>
        </p:nvSpPr>
        <p:spPr>
          <a:xfrm>
            <a:off x="928662" y="4977482"/>
            <a:ext cx="692948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وهو المعامل الذي يحدد تردد عمل المفاتيح الالكترونية.</a:t>
            </a:r>
          </a:p>
        </p:txBody>
      </p:sp>
      <p:sp>
        <p:nvSpPr>
          <p:cNvPr id="39" name="مربع نص 38"/>
          <p:cNvSpPr txBox="1"/>
          <p:nvPr/>
        </p:nvSpPr>
        <p:spPr>
          <a:xfrm>
            <a:off x="1785918" y="5774877"/>
            <a:ext cx="55721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يكفي تحديد هذين المعاملين لرسم جهد الخرج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 animBg="1"/>
      <p:bldP spid="30" grpId="0"/>
      <p:bldP spid="37" grpId="0"/>
      <p:bldP spid="38" grpId="0"/>
      <p:bldP spid="3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مجموعة 16"/>
          <p:cNvGrpSpPr/>
          <p:nvPr/>
        </p:nvGrpSpPr>
        <p:grpSpPr>
          <a:xfrm>
            <a:off x="1285852" y="1142984"/>
            <a:ext cx="6572296" cy="3400428"/>
            <a:chOff x="1643042" y="71414"/>
            <a:chExt cx="6572296" cy="3400428"/>
          </a:xfrm>
        </p:grpSpPr>
        <p:pic>
          <p:nvPicPr>
            <p:cNvPr id="254984" name="Picture 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57422" y="500042"/>
              <a:ext cx="5857875" cy="297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" name="مربع نص 2"/>
            <p:cNvSpPr txBox="1"/>
            <p:nvPr/>
          </p:nvSpPr>
          <p:spPr>
            <a:xfrm>
              <a:off x="8009596" y="814369"/>
              <a:ext cx="205742" cy="3323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400" dirty="0">
                  <a:sym typeface="Symbol"/>
                </a:rPr>
                <a:t></a:t>
              </a:r>
              <a:endParaRPr lang="ar-SY" sz="2400" dirty="0"/>
            </a:p>
          </p:txBody>
        </p:sp>
        <p:sp>
          <p:nvSpPr>
            <p:cNvPr id="5" name="مربع نص 4"/>
            <p:cNvSpPr txBox="1"/>
            <p:nvPr/>
          </p:nvSpPr>
          <p:spPr>
            <a:xfrm>
              <a:off x="8009596" y="2167907"/>
              <a:ext cx="205742" cy="3323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ar-SY" sz="2400" dirty="0">
                  <a:sym typeface="Symbol"/>
                </a:rPr>
                <a:t></a:t>
              </a:r>
              <a:endParaRPr lang="ar-SY" sz="2400" dirty="0"/>
            </a:p>
          </p:txBody>
        </p:sp>
        <p:sp>
          <p:nvSpPr>
            <p:cNvPr id="10" name="مربع نص 9"/>
            <p:cNvSpPr txBox="1"/>
            <p:nvPr/>
          </p:nvSpPr>
          <p:spPr>
            <a:xfrm>
              <a:off x="4572000" y="71414"/>
              <a:ext cx="100013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400" dirty="0" err="1">
                  <a:solidFill>
                    <a:srgbClr val="0070C0"/>
                  </a:solidFill>
                  <a:sym typeface="Symbol"/>
                </a:rPr>
                <a:t>u</a:t>
              </a:r>
              <a:r>
                <a:rPr lang="en-US" sz="2400" baseline="-25000" dirty="0" err="1">
                  <a:solidFill>
                    <a:srgbClr val="0070C0"/>
                  </a:solidFill>
                  <a:sym typeface="Symbol"/>
                </a:rPr>
                <a:t>c</a:t>
              </a:r>
              <a:r>
                <a:rPr lang="en-US" sz="2400" baseline="-25000" dirty="0">
                  <a:solidFill>
                    <a:srgbClr val="0070C0"/>
                  </a:solidFill>
                  <a:sym typeface="Symbol"/>
                </a:rPr>
                <a:t>  </a:t>
              </a:r>
              <a:r>
                <a:rPr lang="en-US" sz="2400" dirty="0" err="1">
                  <a:solidFill>
                    <a:srgbClr val="FF0000"/>
                  </a:solidFill>
                </a:rPr>
                <a:t>u</a:t>
              </a:r>
              <a:r>
                <a:rPr lang="en-US" sz="2400" baseline="-25000" dirty="0" err="1">
                  <a:solidFill>
                    <a:srgbClr val="FF0000"/>
                  </a:solidFill>
                </a:rPr>
                <a:t>r</a:t>
              </a:r>
              <a:endParaRPr lang="ar-SY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3" name="مربع نص 12"/>
            <p:cNvSpPr txBox="1"/>
            <p:nvPr/>
          </p:nvSpPr>
          <p:spPr>
            <a:xfrm>
              <a:off x="1785918" y="357166"/>
              <a:ext cx="500066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400" dirty="0">
                  <a:sym typeface="Symbol"/>
                </a:rPr>
                <a:t>1</a:t>
              </a:r>
              <a:endParaRPr lang="ar-SY" sz="2400" baseline="-25000" dirty="0"/>
            </a:p>
          </p:txBody>
        </p:sp>
        <p:sp>
          <p:nvSpPr>
            <p:cNvPr id="14" name="مربع نص 13"/>
            <p:cNvSpPr txBox="1"/>
            <p:nvPr/>
          </p:nvSpPr>
          <p:spPr>
            <a:xfrm>
              <a:off x="1643042" y="714356"/>
              <a:ext cx="714380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400" dirty="0">
                  <a:sym typeface="Symbol"/>
                </a:rPr>
                <a:t>2/3</a:t>
              </a:r>
              <a:endParaRPr lang="ar-SY" sz="2400" baseline="-25000" dirty="0"/>
            </a:p>
          </p:txBody>
        </p:sp>
        <p:sp>
          <p:nvSpPr>
            <p:cNvPr id="15" name="مربع نص 14"/>
            <p:cNvSpPr txBox="1"/>
            <p:nvPr/>
          </p:nvSpPr>
          <p:spPr>
            <a:xfrm>
              <a:off x="1785918" y="1928802"/>
              <a:ext cx="57150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400" dirty="0">
                  <a:sym typeface="Symbol"/>
                </a:rPr>
                <a:t>U</a:t>
              </a:r>
              <a:r>
                <a:rPr lang="en-US" sz="2400" baseline="-25000" dirty="0">
                  <a:sym typeface="Symbol"/>
                </a:rPr>
                <a:t>S</a:t>
              </a:r>
              <a:endParaRPr lang="ar-SY" sz="2400" baseline="-25000" dirty="0"/>
            </a:p>
          </p:txBody>
        </p:sp>
        <p:sp>
          <p:nvSpPr>
            <p:cNvPr id="16" name="مربع نص 15"/>
            <p:cNvSpPr txBox="1"/>
            <p:nvPr/>
          </p:nvSpPr>
          <p:spPr>
            <a:xfrm>
              <a:off x="1643042" y="2928934"/>
              <a:ext cx="785818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400" dirty="0">
                  <a:sym typeface="Symbol"/>
                </a:rPr>
                <a:t>-U</a:t>
              </a:r>
              <a:r>
                <a:rPr lang="en-US" sz="2400" baseline="-25000" dirty="0">
                  <a:sym typeface="Symbol"/>
                </a:rPr>
                <a:t>S</a:t>
              </a:r>
              <a:endParaRPr lang="ar-SY" sz="2400" baseline="-25000" dirty="0"/>
            </a:p>
          </p:txBody>
        </p:sp>
        <p:sp>
          <p:nvSpPr>
            <p:cNvPr id="7" name="مربع نص 6"/>
            <p:cNvSpPr txBox="1"/>
            <p:nvPr/>
          </p:nvSpPr>
          <p:spPr>
            <a:xfrm>
              <a:off x="5000628" y="1967203"/>
              <a:ext cx="50006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400" dirty="0" err="1">
                  <a:sym typeface="Symbol"/>
                </a:rPr>
                <a:t>v</a:t>
              </a:r>
              <a:r>
                <a:rPr lang="en-US" sz="2400" baseline="-25000" dirty="0" err="1">
                  <a:sym typeface="Symbol"/>
                </a:rPr>
                <a:t>L</a:t>
              </a:r>
              <a:endParaRPr lang="ar-SY" sz="2400" baseline="-25000" dirty="0"/>
            </a:p>
          </p:txBody>
        </p:sp>
      </p:grpSp>
      <p:sp>
        <p:nvSpPr>
          <p:cNvPr id="18" name="مربع نص 17"/>
          <p:cNvSpPr txBox="1"/>
          <p:nvPr/>
        </p:nvSpPr>
        <p:spPr>
          <a:xfrm>
            <a:off x="357158" y="331753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مثال :</a:t>
            </a:r>
            <a:r>
              <a:rPr lang="ar-SY" sz="2800" b="1" dirty="0">
                <a:cs typeface="Simplified Arabic" pitchFamily="2" charset="-78"/>
              </a:rPr>
              <a:t> أرسم منحنيات جهد الإشارة الحاملة وجهد التحكم وجهد الخرج للقالبة </a:t>
            </a:r>
            <a:r>
              <a:rPr lang="ar-SY" sz="2800" b="1" dirty="0" err="1">
                <a:cs typeface="Simplified Arabic" pitchFamily="2" charset="-78"/>
              </a:rPr>
              <a:t>الجسرية</a:t>
            </a:r>
            <a:r>
              <a:rPr lang="ar-SY" sz="2800" b="1" dirty="0">
                <a:cs typeface="Simplified Arabic" pitchFamily="2" charset="-78"/>
              </a:rPr>
              <a:t> وحيدة الطور عندما </a:t>
            </a:r>
            <a:r>
              <a:rPr lang="en-US" sz="2800" b="1" dirty="0">
                <a:cs typeface="Simplified Arabic" pitchFamily="2" charset="-78"/>
              </a:rPr>
              <a:t>m</a:t>
            </a:r>
            <a:r>
              <a:rPr lang="en-US" sz="2800" b="1" baseline="-25000" dirty="0">
                <a:cs typeface="Simplified Arabic" pitchFamily="2" charset="-78"/>
              </a:rPr>
              <a:t>u</a:t>
            </a:r>
            <a:r>
              <a:rPr lang="en-US" sz="2800" b="1" dirty="0">
                <a:cs typeface="Simplified Arabic" pitchFamily="2" charset="-78"/>
              </a:rPr>
              <a:t>=2/3 , m</a:t>
            </a:r>
            <a:r>
              <a:rPr lang="en-US" sz="2800" b="1" baseline="-25000" dirty="0">
                <a:cs typeface="Simplified Arabic" pitchFamily="2" charset="-78"/>
              </a:rPr>
              <a:t>f</a:t>
            </a:r>
            <a:r>
              <a:rPr lang="en-US" sz="2800" b="1" dirty="0">
                <a:cs typeface="Simplified Arabic" pitchFamily="2" charset="-78"/>
              </a:rPr>
              <a:t>=11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9" name="مربع نص 18"/>
          <p:cNvSpPr txBox="1"/>
          <p:nvPr/>
        </p:nvSpPr>
        <p:spPr>
          <a:xfrm>
            <a:off x="4500562" y="4786322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الشكل 2 - 13</a:t>
            </a:r>
          </a:p>
        </p:txBody>
      </p:sp>
      <p:pic>
        <p:nvPicPr>
          <p:cNvPr id="20" name="صورة 19" descr="power2_fig2_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20" y="4729946"/>
            <a:ext cx="4087368" cy="1770888"/>
          </a:xfrm>
          <a:prstGeom prst="rect">
            <a:avLst/>
          </a:prstGeom>
        </p:spPr>
      </p:pic>
      <p:sp>
        <p:nvSpPr>
          <p:cNvPr id="21" name="عنصر نائب لرقم الشريحة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61</a:t>
            </a:fld>
            <a:endParaRPr lang="ar-SY" dirty="0"/>
          </a:p>
        </p:txBody>
      </p:sp>
      <p:sp>
        <p:nvSpPr>
          <p:cNvPr id="22" name="عنصر نائب للتاريخ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23" name="عنصر نائب للتذييل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مربع نص 16"/>
          <p:cNvSpPr txBox="1"/>
          <p:nvPr/>
        </p:nvSpPr>
        <p:spPr>
          <a:xfrm>
            <a:off x="1785918" y="3242468"/>
            <a:ext cx="55721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الفعالة للمركبة الأساسية لجهد الخرج</a:t>
            </a:r>
          </a:p>
        </p:txBody>
      </p:sp>
      <p:graphicFrame>
        <p:nvGraphicFramePr>
          <p:cNvPr id="256005" name="Object 5"/>
          <p:cNvGraphicFramePr>
            <a:graphicFrameLocks noChangeAspect="1"/>
          </p:cNvGraphicFramePr>
          <p:nvPr/>
        </p:nvGraphicFramePr>
        <p:xfrm>
          <a:off x="3332163" y="4071938"/>
          <a:ext cx="24796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56" name="Equation" r:id="rId3" imgW="1244520" imgH="419040" progId="Equation.DSMT4">
                  <p:embed/>
                </p:oleObj>
              </mc:Choice>
              <mc:Fallback>
                <p:oleObj name="Equation" r:id="rId3" imgW="1244520" imgH="419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2163" y="4071938"/>
                        <a:ext cx="2479675" cy="8382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مربع نص 18"/>
          <p:cNvSpPr txBox="1"/>
          <p:nvPr/>
        </p:nvSpPr>
        <p:spPr>
          <a:xfrm>
            <a:off x="785786" y="5929330"/>
            <a:ext cx="7429552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تتجمع التوافقيات في عائلات معتمدة على معامل تعديل التردد</a:t>
            </a:r>
          </a:p>
        </p:txBody>
      </p:sp>
      <p:sp>
        <p:nvSpPr>
          <p:cNvPr id="15" name="مربع نص 14"/>
          <p:cNvSpPr txBox="1"/>
          <p:nvPr/>
        </p:nvSpPr>
        <p:spPr>
          <a:xfrm>
            <a:off x="1785918" y="428604"/>
            <a:ext cx="55721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الفعالة لجهد الخرج</a:t>
            </a:r>
          </a:p>
        </p:txBody>
      </p:sp>
      <p:graphicFrame>
        <p:nvGraphicFramePr>
          <p:cNvPr id="16" name="Object 5"/>
          <p:cNvGraphicFramePr>
            <a:graphicFrameLocks noChangeAspect="1"/>
          </p:cNvGraphicFramePr>
          <p:nvPr/>
        </p:nvGraphicFramePr>
        <p:xfrm>
          <a:off x="3194050" y="1357313"/>
          <a:ext cx="27559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57" name="Equation" r:id="rId5" imgW="1384200" imgH="482400" progId="Equation.DSMT4">
                  <p:embed/>
                </p:oleObj>
              </mc:Choice>
              <mc:Fallback>
                <p:oleObj name="Equation" r:id="rId5" imgW="1384200" imgH="482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4050" y="1357313"/>
                        <a:ext cx="2755900" cy="9652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62</a:t>
            </a:fld>
            <a:endParaRPr lang="ar-SY" dirty="0"/>
          </a:p>
        </p:txBody>
      </p:sp>
      <p:sp>
        <p:nvSpPr>
          <p:cNvPr id="8" name="عنصر نائب للتاريخ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9" name="عنصر نائب للتذييل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10" name="مربع نص 9"/>
          <p:cNvSpPr txBox="1"/>
          <p:nvPr/>
        </p:nvSpPr>
        <p:spPr>
          <a:xfrm>
            <a:off x="5429256" y="2428868"/>
            <a:ext cx="2143172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600" b="1" dirty="0">
                <a:solidFill>
                  <a:srgbClr val="00B050"/>
                </a:solidFill>
                <a:cs typeface="Simplified Arabic" pitchFamily="2" charset="-78"/>
              </a:rPr>
              <a:t>عرض النبضة </a:t>
            </a:r>
            <a:r>
              <a:rPr lang="en-US" sz="2600" b="1" i="1" dirty="0">
                <a:solidFill>
                  <a:srgbClr val="00B050"/>
                </a:solidFill>
                <a:cs typeface="Simplified Arabic" pitchFamily="2" charset="-78"/>
              </a:rPr>
              <a:t>m</a:t>
            </a:r>
            <a:endParaRPr lang="ar-SY" sz="2600" b="1" i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cxnSp>
        <p:nvCxnSpPr>
          <p:cNvPr id="11" name="رابط كسهم مستقيم 10"/>
          <p:cNvCxnSpPr/>
          <p:nvPr/>
        </p:nvCxnSpPr>
        <p:spPr>
          <a:xfrm rot="10800000">
            <a:off x="5715008" y="2135493"/>
            <a:ext cx="857256" cy="317660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56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214282" y="-24"/>
            <a:ext cx="864399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</a:rPr>
              <a:t>طريقة تعديل عرض النبضة </a:t>
            </a:r>
            <a:r>
              <a:rPr lang="ar-SY" sz="2700" b="1" dirty="0" err="1">
                <a:solidFill>
                  <a:srgbClr val="FF0000"/>
                </a:solidFill>
                <a:cs typeface="Simplified Arabic" pitchFamily="2" charset="-78"/>
              </a:rPr>
              <a:t>الجيبي</a:t>
            </a:r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ar-SY" sz="2700" b="1" dirty="0" err="1">
                <a:solidFill>
                  <a:srgbClr val="FF0000"/>
                </a:solidFill>
                <a:cs typeface="Simplified Arabic" pitchFamily="2" charset="-78"/>
              </a:rPr>
              <a:t>المثلثي</a:t>
            </a:r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en-US" sz="2700" b="1" dirty="0">
                <a:solidFill>
                  <a:srgbClr val="FF0000"/>
                </a:solidFill>
                <a:cs typeface="Simplified Arabic" pitchFamily="2" charset="-78"/>
              </a:rPr>
              <a:t>SPWM</a:t>
            </a:r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</a:rPr>
              <a:t> في القالبات ثلاثية الطور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4429124" y="967917"/>
            <a:ext cx="4429156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 تتم مقارنة الإشارة </a:t>
            </a:r>
            <a:r>
              <a:rPr lang="ar-SY" sz="2800" b="1" dirty="0" err="1">
                <a:cs typeface="Simplified Arabic" pitchFamily="2" charset="-78"/>
              </a:rPr>
              <a:t>المثلثية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 err="1">
                <a:cs typeface="Simplified Arabic" pitchFamily="2" charset="-78"/>
              </a:rPr>
              <a:t>u</a:t>
            </a:r>
            <a:r>
              <a:rPr lang="en-US" sz="2800" b="1" baseline="-25000" dirty="0" err="1">
                <a:cs typeface="Simplified Arabic" pitchFamily="2" charset="-78"/>
              </a:rPr>
              <a:t>C</a:t>
            </a:r>
            <a:r>
              <a:rPr lang="ar-SY" sz="2800" b="1" dirty="0">
                <a:cs typeface="Simplified Arabic" pitchFamily="2" charset="-78"/>
              </a:rPr>
              <a:t> مع ثلاثة جهود مرجعية </a:t>
            </a:r>
            <a:r>
              <a:rPr lang="ar-SY" sz="2800" b="1" dirty="0" err="1">
                <a:cs typeface="Simplified Arabic" pitchFamily="2" charset="-78"/>
              </a:rPr>
              <a:t>جيبية</a:t>
            </a:r>
            <a:endParaRPr lang="ar-SY" sz="2800" b="1" dirty="0">
              <a:cs typeface="Simplified Arabic" pitchFamily="2" charset="-78"/>
            </a:endParaRPr>
          </a:p>
          <a:p>
            <a:pPr algn="ctr"/>
            <a:r>
              <a:rPr lang="en-US" sz="2800" b="1" dirty="0" err="1">
                <a:solidFill>
                  <a:srgbClr val="7030A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 err="1">
                <a:solidFill>
                  <a:srgbClr val="7030A0"/>
                </a:solidFill>
                <a:cs typeface="Simplified Arabic" pitchFamily="2" charset="-78"/>
              </a:rPr>
              <a:t>rA</a:t>
            </a:r>
            <a:r>
              <a:rPr lang="en-US" sz="2800" b="1" dirty="0">
                <a:solidFill>
                  <a:srgbClr val="7030A0"/>
                </a:solidFill>
                <a:cs typeface="Simplified Arabic" pitchFamily="2" charset="-78"/>
              </a:rPr>
              <a:t>, </a:t>
            </a:r>
            <a:r>
              <a:rPr lang="en-US" sz="2800" b="1" dirty="0" err="1">
                <a:solidFill>
                  <a:srgbClr val="7030A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 err="1">
                <a:solidFill>
                  <a:srgbClr val="7030A0"/>
                </a:solidFill>
                <a:cs typeface="Simplified Arabic" pitchFamily="2" charset="-78"/>
              </a:rPr>
              <a:t>rB</a:t>
            </a:r>
            <a:r>
              <a:rPr lang="en-US" sz="2800" b="1" dirty="0">
                <a:solidFill>
                  <a:srgbClr val="7030A0"/>
                </a:solidFill>
                <a:cs typeface="Simplified Arabic" pitchFamily="2" charset="-78"/>
              </a:rPr>
              <a:t>, </a:t>
            </a:r>
            <a:r>
              <a:rPr lang="en-US" sz="2800" b="1" dirty="0" err="1">
                <a:solidFill>
                  <a:srgbClr val="7030A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 err="1">
                <a:solidFill>
                  <a:srgbClr val="7030A0"/>
                </a:solidFill>
                <a:cs typeface="Simplified Arabic" pitchFamily="2" charset="-78"/>
              </a:rPr>
              <a:t>rC</a:t>
            </a:r>
            <a:endParaRPr lang="en-US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  <a:p>
            <a:pPr algn="just"/>
            <a:endParaRPr lang="ar-SY" sz="2800" b="1" dirty="0">
              <a:cs typeface="Simplified Arabic" pitchFamily="2" charset="-78"/>
            </a:endParaRPr>
          </a:p>
          <a:p>
            <a:pPr algn="just"/>
            <a:r>
              <a:rPr lang="ar-SY" sz="2800" b="1" dirty="0">
                <a:cs typeface="Simplified Arabic" pitchFamily="2" charset="-78"/>
              </a:rPr>
              <a:t>متساوية في المطال ومزاحة عن بعضها </a:t>
            </a:r>
            <a:r>
              <a:rPr lang="en-US" sz="2800" b="1" dirty="0">
                <a:cs typeface="Simplified Arabic" pitchFamily="2" charset="-78"/>
              </a:rPr>
              <a:t>120</a:t>
            </a:r>
            <a:r>
              <a:rPr lang="en-US" sz="2800" b="1" baseline="30000" dirty="0">
                <a:cs typeface="Simplified Arabic" pitchFamily="2" charset="-78"/>
                <a:sym typeface="Symbol"/>
              </a:rPr>
              <a:t></a:t>
            </a:r>
            <a:r>
              <a:rPr lang="ar-SY" sz="2800" b="1" dirty="0">
                <a:cs typeface="Simplified Arabic" pitchFamily="2" charset="-78"/>
              </a:rPr>
              <a:t> </a:t>
            </a:r>
          </a:p>
          <a:p>
            <a:pPr algn="just"/>
            <a:endParaRPr lang="ar-SY" sz="2800" b="1" dirty="0">
              <a:cs typeface="Simplified Arabic" pitchFamily="2" charset="-78"/>
            </a:endParaRPr>
          </a:p>
          <a:p>
            <a:pPr algn="just"/>
            <a:r>
              <a:rPr lang="ar-SY" sz="2800" b="1" dirty="0">
                <a:cs typeface="Simplified Arabic" pitchFamily="2" charset="-78"/>
              </a:rPr>
              <a:t>تحدد لحظات فتح </a:t>
            </a:r>
            <a:r>
              <a:rPr lang="ar-SY" sz="2800" b="1" dirty="0" err="1">
                <a:cs typeface="Simplified Arabic" pitchFamily="2" charset="-78"/>
              </a:rPr>
              <a:t>واغلاق</a:t>
            </a:r>
            <a:r>
              <a:rPr lang="ar-SY" sz="2800" b="1" dirty="0">
                <a:cs typeface="Simplified Arabic" pitchFamily="2" charset="-78"/>
              </a:rPr>
              <a:t> القواطع الالكترونية </a:t>
            </a:r>
            <a:r>
              <a:rPr lang="en-US" sz="2800" b="1" dirty="0">
                <a:cs typeface="Simplified Arabic" pitchFamily="2" charset="-78"/>
              </a:rPr>
              <a:t>T</a:t>
            </a:r>
            <a:r>
              <a:rPr lang="en-US" sz="2800" b="1" baseline="-25000" dirty="0">
                <a:cs typeface="Simplified Arabic" pitchFamily="2" charset="-78"/>
              </a:rPr>
              <a:t>1</a:t>
            </a:r>
            <a:r>
              <a:rPr lang="en-US" sz="2800" b="1" dirty="0">
                <a:cs typeface="Simplified Arabic" pitchFamily="2" charset="-78"/>
              </a:rPr>
              <a:t>, T</a:t>
            </a:r>
            <a:r>
              <a:rPr lang="en-US" sz="2800" b="1" baseline="-25000" dirty="0">
                <a:cs typeface="Simplified Arabic" pitchFamily="2" charset="-78"/>
              </a:rPr>
              <a:t>2</a:t>
            </a:r>
            <a:r>
              <a:rPr lang="en-US" sz="2800" b="1" dirty="0">
                <a:cs typeface="Simplified Arabic" pitchFamily="2" charset="-78"/>
              </a:rPr>
              <a:t>, T</a:t>
            </a:r>
            <a:r>
              <a:rPr lang="en-US" sz="2800" b="1" baseline="-25000" dirty="0">
                <a:cs typeface="Simplified Arabic" pitchFamily="2" charset="-78"/>
              </a:rPr>
              <a:t>3</a:t>
            </a:r>
            <a:r>
              <a:rPr lang="ar-SY" sz="2800" b="1" dirty="0">
                <a:cs typeface="Simplified Arabic" pitchFamily="2" charset="-78"/>
              </a:rPr>
              <a:t> ومتمماتها بنفس طريقة المبدلة القالبة المستقلة وحيدة الطور نصف </a:t>
            </a:r>
            <a:r>
              <a:rPr lang="ar-SY" sz="2800" b="1" dirty="0" err="1">
                <a:cs typeface="Simplified Arabic" pitchFamily="2" charset="-78"/>
              </a:rPr>
              <a:t>الجسرية</a:t>
            </a:r>
            <a:r>
              <a:rPr lang="ar-SY" sz="2800" b="1" dirty="0">
                <a:cs typeface="Simplified Arabic" pitchFamily="2" charset="-78"/>
              </a:rPr>
              <a:t>.</a:t>
            </a:r>
          </a:p>
        </p:txBody>
      </p:sp>
      <p:grpSp>
        <p:nvGrpSpPr>
          <p:cNvPr id="16" name="مجموعة 15"/>
          <p:cNvGrpSpPr/>
          <p:nvPr/>
        </p:nvGrpSpPr>
        <p:grpSpPr>
          <a:xfrm>
            <a:off x="71406" y="428604"/>
            <a:ext cx="4286280" cy="5929334"/>
            <a:chOff x="71406" y="428604"/>
            <a:chExt cx="4286280" cy="5929334"/>
          </a:xfrm>
        </p:grpSpPr>
        <p:sp>
          <p:nvSpPr>
            <p:cNvPr id="7" name="مربع نص 6"/>
            <p:cNvSpPr txBox="1"/>
            <p:nvPr/>
          </p:nvSpPr>
          <p:spPr>
            <a:xfrm>
              <a:off x="142844" y="428604"/>
              <a:ext cx="500066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400" dirty="0" err="1">
                  <a:sym typeface="Symbol"/>
                </a:rPr>
                <a:t>u</a:t>
              </a:r>
              <a:r>
                <a:rPr lang="en-US" sz="2400" baseline="-25000" dirty="0" err="1">
                  <a:sym typeface="Symbol"/>
                </a:rPr>
                <a:t>c</a:t>
              </a:r>
              <a:r>
                <a:rPr lang="en-US" sz="2400" baseline="-25000" dirty="0">
                  <a:sym typeface="Symbol"/>
                </a:rPr>
                <a:t> </a:t>
              </a:r>
              <a:endParaRPr lang="ar-SY" sz="2400" baseline="-25000" dirty="0"/>
            </a:p>
          </p:txBody>
        </p:sp>
        <p:grpSp>
          <p:nvGrpSpPr>
            <p:cNvPr id="14" name="مجموعة 13"/>
            <p:cNvGrpSpPr/>
            <p:nvPr/>
          </p:nvGrpSpPr>
          <p:grpSpPr>
            <a:xfrm>
              <a:off x="71406" y="500063"/>
              <a:ext cx="4286280" cy="5857875"/>
              <a:chOff x="-71470" y="500063"/>
              <a:chExt cx="4286280" cy="5857875"/>
            </a:xfrm>
          </p:grpSpPr>
          <p:sp>
            <p:nvSpPr>
              <p:cNvPr id="8" name="مربع نص 7"/>
              <p:cNvSpPr txBox="1"/>
              <p:nvPr/>
            </p:nvSpPr>
            <p:spPr>
              <a:xfrm>
                <a:off x="-71470" y="2071678"/>
                <a:ext cx="642942" cy="461665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2400" dirty="0" err="1">
                    <a:solidFill>
                      <a:srgbClr val="002060"/>
                    </a:solidFill>
                    <a:sym typeface="Symbol"/>
                  </a:rPr>
                  <a:t>v’</a:t>
                </a:r>
                <a:r>
                  <a:rPr lang="en-US" sz="2400" baseline="-25000" dirty="0" err="1">
                    <a:solidFill>
                      <a:srgbClr val="002060"/>
                    </a:solidFill>
                    <a:sym typeface="Symbol"/>
                  </a:rPr>
                  <a:t>A</a:t>
                </a:r>
                <a:endParaRPr lang="ar-SY" sz="2400" baseline="-250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2" name="مربع نص 11"/>
              <p:cNvSpPr txBox="1"/>
              <p:nvPr/>
            </p:nvSpPr>
            <p:spPr>
              <a:xfrm>
                <a:off x="-71470" y="3429000"/>
                <a:ext cx="642942" cy="461665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2400" dirty="0" err="1">
                    <a:solidFill>
                      <a:schemeClr val="accent4">
                        <a:lumMod val="75000"/>
                      </a:schemeClr>
                    </a:solidFill>
                    <a:sym typeface="Symbol"/>
                  </a:rPr>
                  <a:t>v’</a:t>
                </a:r>
                <a:r>
                  <a:rPr lang="en-US" sz="2400" baseline="-25000" dirty="0" err="1">
                    <a:solidFill>
                      <a:schemeClr val="accent4">
                        <a:lumMod val="75000"/>
                      </a:schemeClr>
                    </a:solidFill>
                    <a:sym typeface="Symbol"/>
                  </a:rPr>
                  <a:t>B</a:t>
                </a:r>
                <a:endParaRPr lang="ar-SY" sz="2400" baseline="-250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" name="مربع نص 12"/>
              <p:cNvSpPr txBox="1"/>
              <p:nvPr/>
            </p:nvSpPr>
            <p:spPr>
              <a:xfrm>
                <a:off x="-71470" y="4929198"/>
                <a:ext cx="642910" cy="461665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2400" dirty="0" err="1">
                    <a:solidFill>
                      <a:srgbClr val="FF0000"/>
                    </a:solidFill>
                    <a:sym typeface="Symbol"/>
                  </a:rPr>
                  <a:t>v’</a:t>
                </a:r>
                <a:r>
                  <a:rPr lang="en-US" sz="2400" baseline="-25000" dirty="0" err="1">
                    <a:solidFill>
                      <a:srgbClr val="FF0000"/>
                    </a:solidFill>
                    <a:sym typeface="Symbol"/>
                  </a:rPr>
                  <a:t>C</a:t>
                </a:r>
                <a:endParaRPr lang="ar-SY" sz="2400" baseline="-250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280578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19110" y="500063"/>
                <a:ext cx="3695700" cy="5857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6" name="مربع نص 5"/>
              <p:cNvSpPr txBox="1"/>
              <p:nvPr/>
            </p:nvSpPr>
            <p:spPr>
              <a:xfrm>
                <a:off x="4000496" y="785794"/>
                <a:ext cx="205742" cy="47149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ar-SY" sz="2400" dirty="0">
                    <a:sym typeface="Symbol"/>
                  </a:rPr>
                  <a:t></a:t>
                </a:r>
                <a:endParaRPr lang="ar-SY" sz="2400" dirty="0"/>
              </a:p>
            </p:txBody>
          </p:sp>
          <p:sp>
            <p:nvSpPr>
              <p:cNvPr id="9" name="مربع نص 8"/>
              <p:cNvSpPr txBox="1"/>
              <p:nvPr/>
            </p:nvSpPr>
            <p:spPr>
              <a:xfrm>
                <a:off x="4000496" y="2285992"/>
                <a:ext cx="205742" cy="47149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ar-SY" sz="2400" dirty="0">
                    <a:sym typeface="Symbol"/>
                  </a:rPr>
                  <a:t></a:t>
                </a:r>
                <a:endParaRPr lang="ar-SY" sz="2400" dirty="0"/>
              </a:p>
            </p:txBody>
          </p:sp>
          <p:sp>
            <p:nvSpPr>
              <p:cNvPr id="10" name="مربع نص 9"/>
              <p:cNvSpPr txBox="1"/>
              <p:nvPr/>
            </p:nvSpPr>
            <p:spPr>
              <a:xfrm>
                <a:off x="4000496" y="3714752"/>
                <a:ext cx="205742" cy="47149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ar-SY" sz="2400" dirty="0">
                    <a:sym typeface="Symbol"/>
                  </a:rPr>
                  <a:t></a:t>
                </a:r>
                <a:endParaRPr lang="ar-SY" sz="2400" dirty="0"/>
              </a:p>
            </p:txBody>
          </p:sp>
          <p:sp>
            <p:nvSpPr>
              <p:cNvPr id="11" name="مربع نص 10"/>
              <p:cNvSpPr txBox="1"/>
              <p:nvPr/>
            </p:nvSpPr>
            <p:spPr>
              <a:xfrm>
                <a:off x="3929058" y="5143512"/>
                <a:ext cx="205742" cy="47149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ar-SY" sz="2400" dirty="0">
                    <a:sym typeface="Symbol"/>
                  </a:rPr>
                  <a:t></a:t>
                </a:r>
                <a:endParaRPr lang="ar-SY" sz="2400" dirty="0"/>
              </a:p>
            </p:txBody>
          </p:sp>
        </p:grpSp>
      </p:grpSp>
      <p:sp>
        <p:nvSpPr>
          <p:cNvPr id="15" name="مربع نص 14"/>
          <p:cNvSpPr txBox="1"/>
          <p:nvPr/>
        </p:nvSpPr>
        <p:spPr>
          <a:xfrm>
            <a:off x="1142976" y="6215082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الشكل 2 - 16</a:t>
            </a:r>
          </a:p>
        </p:txBody>
      </p:sp>
      <p:sp>
        <p:nvSpPr>
          <p:cNvPr id="17" name="عنصر نائب لرقم الشريحة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63</a:t>
            </a:fld>
            <a:endParaRPr lang="ar-SY" dirty="0"/>
          </a:p>
        </p:txBody>
      </p:sp>
      <p:sp>
        <p:nvSpPr>
          <p:cNvPr id="18" name="عنصر نائب للتاريخ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9" name="عنصر نائب للتذييل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cxnSp>
        <p:nvCxnSpPr>
          <p:cNvPr id="21" name="رابط مستقيم 20"/>
          <p:cNvCxnSpPr/>
          <p:nvPr/>
        </p:nvCxnSpPr>
        <p:spPr>
          <a:xfrm rot="5400000">
            <a:off x="-1807159" y="3504124"/>
            <a:ext cx="5724000" cy="158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رابط مستقيم 21"/>
          <p:cNvCxnSpPr/>
          <p:nvPr/>
        </p:nvCxnSpPr>
        <p:spPr>
          <a:xfrm rot="5400000">
            <a:off x="-575222" y="3504124"/>
            <a:ext cx="5724000" cy="158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64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500034" y="0"/>
            <a:ext cx="82153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مخطط البحث </a:t>
            </a:r>
          </a:p>
        </p:txBody>
      </p:sp>
      <p:sp>
        <p:nvSpPr>
          <p:cNvPr id="6" name="مربع نص 5"/>
          <p:cNvSpPr txBox="1"/>
          <p:nvPr/>
        </p:nvSpPr>
        <p:spPr>
          <a:xfrm>
            <a:off x="214282" y="285728"/>
            <a:ext cx="8572528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 algn="just">
              <a:buAutoNum type="arabicPeriod"/>
            </a:pPr>
            <a:r>
              <a:rPr lang="ar-SY" sz="2400" b="1" dirty="0">
                <a:solidFill>
                  <a:srgbClr val="0070C0"/>
                </a:solidFill>
                <a:cs typeface="Simplified Arabic" pitchFamily="2" charset="-78"/>
              </a:rPr>
              <a:t>مقدمة</a:t>
            </a:r>
          </a:p>
          <a:p>
            <a:pPr marL="514350" indent="-514350" algn="just">
              <a:buAutoNum type="arabicPeriod"/>
            </a:pPr>
            <a:r>
              <a:rPr lang="ar-SY" sz="2400" b="1" dirty="0">
                <a:solidFill>
                  <a:srgbClr val="0070C0"/>
                </a:solidFill>
                <a:cs typeface="Simplified Arabic" pitchFamily="2" charset="-78"/>
              </a:rPr>
              <a:t>المبدلات القالبة للجهد</a:t>
            </a:r>
          </a:p>
          <a:p>
            <a:pPr marL="971550" lvl="1" indent="-514350" algn="just">
              <a:buFont typeface="+mj-cs"/>
              <a:buAutoNum type="arabic2Minus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المبدلة القالبة أحادية الطور نصف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marL="1428750" lvl="2" indent="-514350" algn="just"/>
            <a:r>
              <a:rPr lang="ar-SY" sz="2400" b="1" i="1" dirty="0">
                <a:cs typeface="Simplified Arabic" pitchFamily="2" charset="-78"/>
              </a:rPr>
              <a:t>حمل </a:t>
            </a:r>
            <a:r>
              <a:rPr lang="ar-SY" sz="2400" b="1" i="1" dirty="0" err="1">
                <a:cs typeface="Simplified Arabic" pitchFamily="2" charset="-78"/>
              </a:rPr>
              <a:t>أومي</a:t>
            </a:r>
            <a:r>
              <a:rPr lang="ar-SY" sz="2400" b="1" i="1" dirty="0">
                <a:cs typeface="Simplified Arabic" pitchFamily="2" charset="-78"/>
              </a:rPr>
              <a:t> صرف – حمل تحريضي صرف – حمل </a:t>
            </a:r>
            <a:r>
              <a:rPr lang="ar-SY" sz="2400" b="1" i="1" dirty="0" err="1">
                <a:cs typeface="Simplified Arabic" pitchFamily="2" charset="-78"/>
              </a:rPr>
              <a:t>أومي</a:t>
            </a:r>
            <a:r>
              <a:rPr lang="ar-SY" sz="2400" b="1" i="1" dirty="0">
                <a:cs typeface="Simplified Arabic" pitchFamily="2" charset="-78"/>
              </a:rPr>
              <a:t> تحريضي</a:t>
            </a:r>
          </a:p>
          <a:p>
            <a:pPr marL="969264" lvl="2" indent="-514350" algn="just">
              <a:buFont typeface="+mj-cs"/>
              <a:buAutoNum type="arabic2Minus" startAt="2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المبدلة القالبة أحادية الطور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marL="1426464" lvl="3" indent="-514350" algn="just"/>
            <a:r>
              <a:rPr lang="ar-SY" sz="2400" b="1" i="1" dirty="0">
                <a:cs typeface="Simplified Arabic" pitchFamily="2" charset="-78"/>
              </a:rPr>
              <a:t>حمل </a:t>
            </a:r>
            <a:r>
              <a:rPr lang="ar-SY" sz="2400" b="1" i="1" dirty="0" err="1">
                <a:cs typeface="Simplified Arabic" pitchFamily="2" charset="-78"/>
              </a:rPr>
              <a:t>أومي</a:t>
            </a:r>
            <a:r>
              <a:rPr lang="ar-SY" sz="2400" b="1" i="1" dirty="0">
                <a:cs typeface="Simplified Arabic" pitchFamily="2" charset="-78"/>
              </a:rPr>
              <a:t> صرف – حمل تحريضي صرف – حمل </a:t>
            </a:r>
            <a:r>
              <a:rPr lang="ar-SY" sz="2400" b="1" i="1" dirty="0" err="1">
                <a:cs typeface="Simplified Arabic" pitchFamily="2" charset="-78"/>
              </a:rPr>
              <a:t>أومي</a:t>
            </a:r>
            <a:r>
              <a:rPr lang="ar-SY" sz="2400" b="1" i="1" dirty="0">
                <a:cs typeface="Simplified Arabic" pitchFamily="2" charset="-78"/>
              </a:rPr>
              <a:t> تحريضي</a:t>
            </a:r>
          </a:p>
          <a:p>
            <a:pPr marL="969264" lvl="3" indent="-514350" algn="just">
              <a:buFont typeface="+mj-cs"/>
              <a:buAutoNum type="arabic2Minus" startAt="3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المبدلة القالبة ثلاثية الطور</a:t>
            </a:r>
          </a:p>
          <a:p>
            <a:pPr marL="0" lvl="3" indent="-514350" algn="just">
              <a:buFont typeface="+mj-lt"/>
              <a:buAutoNum type="arabicPeriod" startAt="3"/>
            </a:pPr>
            <a:r>
              <a:rPr lang="ar-SY" sz="2400" b="1" dirty="0">
                <a:solidFill>
                  <a:srgbClr val="0070C0"/>
                </a:solidFill>
                <a:cs typeface="Simplified Arabic" pitchFamily="2" charset="-78"/>
              </a:rPr>
              <a:t>طرق التحكم بجهد الخرج في المبدلات القالبة المستقلة</a:t>
            </a: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طريقة التعديل العرضي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 وحيد النبضة – القالبة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طريقة التعديل العرضي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 متعدد النبضات – القالبة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طريقة تعديل عرض النبضة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الجيبي</a:t>
            </a: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المثلثي</a:t>
            </a: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en-US" sz="2400" b="1" dirty="0">
                <a:solidFill>
                  <a:srgbClr val="FF0000"/>
                </a:solidFill>
                <a:cs typeface="Simplified Arabic" pitchFamily="2" charset="-78"/>
              </a:rPr>
              <a:t>SPWM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marL="1426464" lvl="3" indent="-514350" algn="just"/>
            <a:r>
              <a:rPr lang="ar-SY" sz="2400" b="1" i="1" dirty="0">
                <a:cs typeface="Simplified Arabic" pitchFamily="2" charset="-78"/>
              </a:rPr>
              <a:t>القالبة نصف </a:t>
            </a:r>
            <a:r>
              <a:rPr lang="ar-SY" sz="2400" b="1" i="1" dirty="0" err="1">
                <a:cs typeface="Simplified Arabic" pitchFamily="2" charset="-78"/>
              </a:rPr>
              <a:t>الجسرية</a:t>
            </a:r>
            <a:r>
              <a:rPr lang="ar-SY" sz="2400" b="1" i="1" dirty="0">
                <a:cs typeface="Simplified Arabic" pitchFamily="2" charset="-78"/>
              </a:rPr>
              <a:t> – القالبة </a:t>
            </a:r>
            <a:r>
              <a:rPr lang="ar-SY" sz="2400" b="1" i="1" dirty="0" err="1">
                <a:cs typeface="Simplified Arabic" pitchFamily="2" charset="-78"/>
              </a:rPr>
              <a:t>الجسرية</a:t>
            </a:r>
            <a:r>
              <a:rPr lang="ar-SY" sz="2400" b="1" i="1" dirty="0">
                <a:cs typeface="Simplified Arabic" pitchFamily="2" charset="-78"/>
              </a:rPr>
              <a:t> – القالبة ثلاثية الطور</a:t>
            </a:r>
          </a:p>
          <a:p>
            <a:pPr marL="969264" lvl="3" indent="-514350" algn="just">
              <a:buFont typeface="+mj-cs"/>
              <a:buAutoNum type="arabic2Minus" startAt="4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طريقة التعديل المحسوب مسبقاً (المبرمج)</a:t>
            </a:r>
          </a:p>
          <a:p>
            <a:pPr marL="1426464" lvl="3" indent="-514350" algn="just"/>
            <a:r>
              <a:rPr lang="ar-SY" sz="2400" b="1" i="1" dirty="0">
                <a:cs typeface="Simplified Arabic" pitchFamily="2" charset="-78"/>
              </a:rPr>
              <a:t>القالبة نصف </a:t>
            </a:r>
            <a:r>
              <a:rPr lang="ar-SY" sz="2400" b="1" i="1" dirty="0" err="1">
                <a:cs typeface="Simplified Arabic" pitchFamily="2" charset="-78"/>
              </a:rPr>
              <a:t>الجسرية</a:t>
            </a:r>
            <a:r>
              <a:rPr lang="ar-SY" sz="2400" b="1" i="1" dirty="0">
                <a:cs typeface="Simplified Arabic" pitchFamily="2" charset="-78"/>
              </a:rPr>
              <a:t> – القالبة </a:t>
            </a:r>
            <a:r>
              <a:rPr lang="ar-SY" sz="2400" b="1" i="1" dirty="0" err="1">
                <a:cs typeface="Simplified Arabic" pitchFamily="2" charset="-78"/>
              </a:rPr>
              <a:t>الجسرية</a:t>
            </a:r>
            <a:endParaRPr lang="ar-SY" sz="2400" b="1" i="1" dirty="0"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1750199" y="500042"/>
            <a:ext cx="564360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</a:rPr>
              <a:t>4 – طريقة التعديل المحسوب مسبقاً (المبرمج) </a:t>
            </a:r>
          </a:p>
          <a:p>
            <a:pPr algn="ctr"/>
            <a:r>
              <a:rPr lang="en-US" sz="2700" b="1" dirty="0">
                <a:solidFill>
                  <a:srgbClr val="FF0000"/>
                </a:solidFill>
                <a:cs typeface="Simplified Arabic" pitchFamily="2" charset="-78"/>
              </a:rPr>
              <a:t>Preprogrammed PWM</a:t>
            </a:r>
            <a:endParaRPr lang="ar-SY" sz="27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357158" y="1500174"/>
            <a:ext cx="84296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</a:rPr>
              <a:t> لا يعتمد العمل بهذه الطريقة على أنظمة مقارنة تشابهية أو رقمية.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2117703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</a:rPr>
              <a:t> تكون زوايا الإبدال محسوبة بشكل مسبق </a:t>
            </a:r>
            <a:r>
              <a:rPr lang="en-US" sz="2800" b="1" dirty="0">
                <a:cs typeface="Simplified Arabic" pitchFamily="2" charset="-78"/>
              </a:rPr>
              <a:t>off line</a:t>
            </a:r>
            <a:r>
              <a:rPr lang="ar-SY" sz="2800" b="1" dirty="0">
                <a:cs typeface="Simplified Arabic" pitchFamily="2" charset="-78"/>
              </a:rPr>
              <a:t> ومخزنة في ذاكرة حيث تستخدم للتحكم بلحظات تمرير وقطع المفاتيح الالكترونية .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65</a:t>
            </a:fld>
            <a:endParaRPr lang="ar-SY" dirty="0"/>
          </a:p>
        </p:txBody>
      </p:sp>
      <p:sp>
        <p:nvSpPr>
          <p:cNvPr id="6" name="عنصر نائب للتاريخ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7" name="عنصر نائب للتذييل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400046"/>
            <a:ext cx="292417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05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2786058"/>
            <a:ext cx="672465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مربع نص 4"/>
          <p:cNvSpPr txBox="1"/>
          <p:nvPr/>
        </p:nvSpPr>
        <p:spPr>
          <a:xfrm rot="16200000">
            <a:off x="-52271" y="1376498"/>
            <a:ext cx="1785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ATMEGA8</a:t>
            </a:r>
          </a:p>
        </p:txBody>
      </p:sp>
      <p:sp>
        <p:nvSpPr>
          <p:cNvPr id="6" name="مربع نص 5"/>
          <p:cNvSpPr txBox="1"/>
          <p:nvPr/>
        </p:nvSpPr>
        <p:spPr>
          <a:xfrm>
            <a:off x="4214810" y="428604"/>
            <a:ext cx="4572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ar-SY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نمط العمل: توليد إشارة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PWM</a:t>
            </a:r>
            <a:r>
              <a:rPr lang="ar-SY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على الأقطاب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OC1A</a:t>
            </a:r>
            <a:r>
              <a:rPr lang="ar-SY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و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OC1B</a:t>
            </a:r>
          </a:p>
        </p:txBody>
      </p:sp>
      <p:sp>
        <p:nvSpPr>
          <p:cNvPr id="7" name="مستطيل 6"/>
          <p:cNvSpPr/>
          <p:nvPr/>
        </p:nvSpPr>
        <p:spPr>
          <a:xfrm>
            <a:off x="2786050" y="2285992"/>
            <a:ext cx="1214446" cy="3571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8" name="عنصر نائب للتاريخ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66</a:t>
            </a:fld>
            <a:endParaRPr lang="ar-SY" dirty="0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428604"/>
            <a:ext cx="563880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مربع نص 5"/>
          <p:cNvSpPr txBox="1"/>
          <p:nvPr/>
        </p:nvSpPr>
        <p:spPr>
          <a:xfrm>
            <a:off x="5143504" y="428604"/>
            <a:ext cx="36433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نمط العمل: توليد إشارة 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PWML</a:t>
            </a:r>
            <a:r>
              <a:rPr lang="ar-SY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و 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PWMH </a:t>
            </a:r>
            <a:r>
              <a:rPr lang="ar-SY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عدد 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algn="just"/>
            <a:r>
              <a:rPr lang="ar-SY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مع إمكانية إدخال زمن ميت</a:t>
            </a:r>
            <a:endParaRPr lang="en-US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4071934" y="857232"/>
            <a:ext cx="785818" cy="7858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6350">
                <a:solidFill>
                  <a:schemeClr val="tx1"/>
                </a:solidFill>
              </a:ln>
            </a:endParaRPr>
          </a:p>
        </p:txBody>
      </p:sp>
      <p:pic>
        <p:nvPicPr>
          <p:cNvPr id="321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3714752"/>
            <a:ext cx="379095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15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4809" y="4143380"/>
            <a:ext cx="4740121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عنصر نائب للتاريخ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67</a:t>
            </a:fld>
            <a:endParaRPr lang="ar-SY" dirty="0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4429124" y="-24"/>
            <a:ext cx="4429156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</a:rPr>
              <a:t>4 – طريقة التعديل المحسوب مسبقاً </a:t>
            </a:r>
          </a:p>
        </p:txBody>
      </p:sp>
      <p:sp>
        <p:nvSpPr>
          <p:cNvPr id="5" name="مربع نص 4"/>
          <p:cNvSpPr txBox="1"/>
          <p:nvPr/>
        </p:nvSpPr>
        <p:spPr>
          <a:xfrm>
            <a:off x="357158" y="1000108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يوصف جهد الخرج بعدد الثقوب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وهي عدد المجالات التي يكون فيها جهد الخرج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=-U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ar-SY" sz="2800" b="1" dirty="0">
                <a:cs typeface="Simplified Arabic" pitchFamily="2" charset="-78"/>
              </a:rPr>
              <a:t> خلال نصف الدور الموجب للإشارة المرجعية .</a:t>
            </a:r>
          </a:p>
        </p:txBody>
      </p:sp>
      <p:pic>
        <p:nvPicPr>
          <p:cNvPr id="6" name="صورة 5" descr="power2_fig2_1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8104" y="3000372"/>
            <a:ext cx="6297168" cy="1569720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3489806" y="4429132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الشكل 2 - 14</a:t>
            </a:r>
          </a:p>
        </p:txBody>
      </p:sp>
      <p:sp>
        <p:nvSpPr>
          <p:cNvPr id="8" name="مربع نص 7"/>
          <p:cNvSpPr txBox="1"/>
          <p:nvPr/>
        </p:nvSpPr>
        <p:spPr>
          <a:xfrm>
            <a:off x="6357950" y="2714620"/>
            <a:ext cx="242889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مثال : 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C=3</a:t>
            </a:r>
            <a:endParaRPr lang="ar-SY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6804831" y="4286256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منشور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فورييه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841403" y="4874563"/>
          <a:ext cx="30988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26" name="Equation" r:id="rId4" imgW="1549080" imgH="444240" progId="Equation.DSMT4">
                  <p:embed/>
                </p:oleObj>
              </mc:Choice>
              <mc:Fallback>
                <p:oleObj name="Equation" r:id="rId4" imgW="154908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403" y="4874563"/>
                        <a:ext cx="3098800" cy="8890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300566" y="4809476"/>
          <a:ext cx="4343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27" name="Equation" r:id="rId6" imgW="2171520" imgH="457200" progId="Equation.DSMT4">
                  <p:embed/>
                </p:oleObj>
              </mc:Choice>
              <mc:Fallback>
                <p:oleObj name="Equation" r:id="rId6" imgW="2171520" imgH="457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0566" y="4809476"/>
                        <a:ext cx="43434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مربع نص 11"/>
          <p:cNvSpPr txBox="1"/>
          <p:nvPr/>
        </p:nvSpPr>
        <p:spPr>
          <a:xfrm>
            <a:off x="3071802" y="500042"/>
            <a:ext cx="3143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القالبة نصف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3" name="مربع نص 12"/>
          <p:cNvSpPr txBox="1"/>
          <p:nvPr/>
        </p:nvSpPr>
        <p:spPr>
          <a:xfrm>
            <a:off x="1857356" y="2000240"/>
            <a:ext cx="5500726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cs typeface="Simplified Arabic" pitchFamily="2" charset="-78"/>
              </a:rPr>
              <a:t>يكفي فقط حساب 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  <a:sym typeface="Symbol"/>
              </a:rPr>
              <a:t>1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 , 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 , 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  <a:sym typeface="Symbol"/>
              </a:rPr>
              <a:t>3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 , … 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  <a:sym typeface="Symbol"/>
              </a:rPr>
              <a:t>C</a:t>
            </a:r>
            <a:endParaRPr lang="ar-SY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سهم للأسفل 13"/>
          <p:cNvSpPr/>
          <p:nvPr/>
        </p:nvSpPr>
        <p:spPr>
          <a:xfrm>
            <a:off x="2428860" y="2643182"/>
            <a:ext cx="142876" cy="50006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5" name="سهم للأسفل 14"/>
          <p:cNvSpPr/>
          <p:nvPr/>
        </p:nvSpPr>
        <p:spPr>
          <a:xfrm>
            <a:off x="3286116" y="2643182"/>
            <a:ext cx="142876" cy="50006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6" name="سهم للأسفل 15"/>
          <p:cNvSpPr/>
          <p:nvPr/>
        </p:nvSpPr>
        <p:spPr>
          <a:xfrm>
            <a:off x="4143372" y="2643182"/>
            <a:ext cx="142876" cy="50006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7" name="عنصر نائب لرقم الشريحة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68</a:t>
            </a:fld>
            <a:endParaRPr lang="ar-SY" dirty="0"/>
          </a:p>
        </p:txBody>
      </p:sp>
      <p:sp>
        <p:nvSpPr>
          <p:cNvPr id="18" name="عنصر نائب للتاريخ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9" name="عنصر نائب للتذييل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21" name="مربع نص 20"/>
          <p:cNvSpPr txBox="1"/>
          <p:nvPr/>
        </p:nvSpPr>
        <p:spPr>
          <a:xfrm>
            <a:off x="214282" y="5906176"/>
            <a:ext cx="864399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تطبيق: </a:t>
            </a:r>
            <a:r>
              <a:rPr lang="ar-SY" sz="2800" b="1" dirty="0">
                <a:solidFill>
                  <a:srgbClr val="0000FF"/>
                </a:solidFill>
                <a:cs typeface="Simplified Arabic" pitchFamily="2" charset="-78"/>
              </a:rPr>
              <a:t>أوجد القيمة الفعالة للمركبة الأساسية بدلالة زوايا الإبدال (</a:t>
            </a:r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C=3</a:t>
            </a:r>
            <a:r>
              <a:rPr lang="ar-SY" sz="2800" b="1" dirty="0">
                <a:solidFill>
                  <a:srgbClr val="0000FF"/>
                </a:solidFill>
                <a:cs typeface="Simplified Arabic" pitchFamily="2" charset="-78"/>
              </a:rPr>
              <a:t>) </a:t>
            </a:r>
            <a:endParaRPr lang="ar-SY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 animBg="1"/>
      <p:bldP spid="14" grpId="0" animBg="1"/>
      <p:bldP spid="15" grpId="0" animBg="1"/>
      <p:bldP spid="16" grpId="0" animBg="1"/>
      <p:bldP spid="2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4429124" y="-24"/>
            <a:ext cx="4429156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</a:rPr>
              <a:t>4 – طريقة التعديل المحسوب مسبقاً </a:t>
            </a:r>
          </a:p>
        </p:txBody>
      </p:sp>
      <p:sp>
        <p:nvSpPr>
          <p:cNvPr id="5" name="مربع نص 4"/>
          <p:cNvSpPr txBox="1"/>
          <p:nvPr/>
        </p:nvSpPr>
        <p:spPr>
          <a:xfrm>
            <a:off x="285720" y="1000108"/>
            <a:ext cx="85725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cs typeface="Simplified Arabic" pitchFamily="2" charset="-78"/>
              </a:rPr>
              <a:t>يوصف جهد الخرج بعدد النبضات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ar-SY" sz="2800" b="1" dirty="0">
                <a:cs typeface="Simplified Arabic" pitchFamily="2" charset="-78"/>
              </a:rPr>
              <a:t> خلال نصف دور الإشارة المرجعية.</a:t>
            </a:r>
          </a:p>
        </p:txBody>
      </p:sp>
      <p:pic>
        <p:nvPicPr>
          <p:cNvPr id="6" name="صورة 5" descr="power2_fig2_1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9732" y="2714620"/>
            <a:ext cx="6153912" cy="1569720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3489806" y="4071942"/>
            <a:ext cx="22145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الشكل 2 - 15</a:t>
            </a:r>
          </a:p>
        </p:txBody>
      </p:sp>
      <p:sp>
        <p:nvSpPr>
          <p:cNvPr id="8" name="مربع نص 7"/>
          <p:cNvSpPr txBox="1"/>
          <p:nvPr/>
        </p:nvSpPr>
        <p:spPr>
          <a:xfrm>
            <a:off x="6357950" y="2357430"/>
            <a:ext cx="242889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مثال : 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P=3</a:t>
            </a:r>
            <a:endParaRPr lang="ar-SY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6804831" y="4071942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منشور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فورييه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841403" y="4637106"/>
          <a:ext cx="30988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50" name="Equation" r:id="rId4" imgW="1549080" imgH="444240" progId="Equation.DSMT4">
                  <p:embed/>
                </p:oleObj>
              </mc:Choice>
              <mc:Fallback>
                <p:oleObj name="Equation" r:id="rId4" imgW="154908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403" y="4637106"/>
                        <a:ext cx="3098800" cy="8890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376738" y="4572008"/>
          <a:ext cx="4191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51" name="Equation" r:id="rId6" imgW="2095200" imgH="457200" progId="Equation.DSMT4">
                  <p:embed/>
                </p:oleObj>
              </mc:Choice>
              <mc:Fallback>
                <p:oleObj name="Equation" r:id="rId6" imgW="2095200" imgH="457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6738" y="4572008"/>
                        <a:ext cx="41910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مربع نص 11"/>
          <p:cNvSpPr txBox="1"/>
          <p:nvPr/>
        </p:nvSpPr>
        <p:spPr>
          <a:xfrm>
            <a:off x="3071802" y="500042"/>
            <a:ext cx="3143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القالبة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3" name="مربع نص 12"/>
          <p:cNvSpPr txBox="1"/>
          <p:nvPr/>
        </p:nvSpPr>
        <p:spPr>
          <a:xfrm>
            <a:off x="1857356" y="1643050"/>
            <a:ext cx="5500726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cs typeface="Simplified Arabic" pitchFamily="2" charset="-78"/>
              </a:rPr>
              <a:t>يكفي فقط حساب 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  <a:sym typeface="Symbol"/>
              </a:rPr>
              <a:t>1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 , 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 , 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  <a:sym typeface="Symbol"/>
              </a:rPr>
              <a:t>3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 , … 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  <a:sym typeface="Symbol"/>
              </a:rPr>
              <a:t>P</a:t>
            </a:r>
            <a:endParaRPr lang="ar-SY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سهم للأسفل 13"/>
          <p:cNvSpPr/>
          <p:nvPr/>
        </p:nvSpPr>
        <p:spPr>
          <a:xfrm>
            <a:off x="2357422" y="2357430"/>
            <a:ext cx="142876" cy="50006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5" name="سهم للأسفل 14"/>
          <p:cNvSpPr/>
          <p:nvPr/>
        </p:nvSpPr>
        <p:spPr>
          <a:xfrm>
            <a:off x="3214678" y="2357430"/>
            <a:ext cx="142876" cy="50006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6" name="سهم للأسفل 15"/>
          <p:cNvSpPr/>
          <p:nvPr/>
        </p:nvSpPr>
        <p:spPr>
          <a:xfrm>
            <a:off x="4083809" y="2357430"/>
            <a:ext cx="142876" cy="50006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7" name="عنصر نائب لرقم الشريحة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69</a:t>
            </a:fld>
            <a:endParaRPr lang="ar-SY" dirty="0"/>
          </a:p>
        </p:txBody>
      </p:sp>
      <p:sp>
        <p:nvSpPr>
          <p:cNvPr id="18" name="عنصر نائب للتاريخ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9" name="عنصر نائب للتذييل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000100" y="428604"/>
            <a:ext cx="714380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المرشحات الفعالة</a:t>
            </a:r>
          </a:p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Active Filters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pic>
        <p:nvPicPr>
          <p:cNvPr id="6" name="صورة 5" descr="active_fil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84" y="1382466"/>
            <a:ext cx="4760976" cy="3118104"/>
          </a:xfrm>
          <a:prstGeom prst="rect">
            <a:avLst/>
          </a:prstGeom>
        </p:spPr>
      </p:pic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70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500034" y="0"/>
            <a:ext cx="82153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مخطط البحث </a:t>
            </a:r>
          </a:p>
        </p:txBody>
      </p:sp>
      <p:sp>
        <p:nvSpPr>
          <p:cNvPr id="6" name="مربع نص 5"/>
          <p:cNvSpPr txBox="1"/>
          <p:nvPr/>
        </p:nvSpPr>
        <p:spPr>
          <a:xfrm>
            <a:off x="214282" y="285728"/>
            <a:ext cx="8572528" cy="63709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 algn="just">
              <a:buAutoNum type="arabicPeriod"/>
            </a:pPr>
            <a:r>
              <a:rPr lang="ar-SY" sz="2400" b="1" dirty="0">
                <a:solidFill>
                  <a:srgbClr val="0070C0"/>
                </a:solidFill>
                <a:cs typeface="Simplified Arabic" pitchFamily="2" charset="-78"/>
              </a:rPr>
              <a:t>مقدمة</a:t>
            </a:r>
          </a:p>
          <a:p>
            <a:pPr marL="514350" indent="-514350" algn="just">
              <a:buAutoNum type="arabicPeriod"/>
            </a:pPr>
            <a:r>
              <a:rPr lang="ar-SY" sz="2400" b="1" dirty="0">
                <a:solidFill>
                  <a:srgbClr val="0070C0"/>
                </a:solidFill>
                <a:cs typeface="Simplified Arabic" pitchFamily="2" charset="-78"/>
              </a:rPr>
              <a:t>المبدلات القالبة للجهد</a:t>
            </a:r>
          </a:p>
          <a:p>
            <a:pPr marL="971550" lvl="1" indent="-514350" algn="just">
              <a:buFont typeface="+mj-cs"/>
              <a:buAutoNum type="arabic2Minus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المبدلة القالبة أحادية الطور نصف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marL="1428750" lvl="2" indent="-514350" algn="just"/>
            <a:r>
              <a:rPr lang="ar-SY" sz="2400" b="1" i="1" dirty="0">
                <a:cs typeface="Simplified Arabic" pitchFamily="2" charset="-78"/>
              </a:rPr>
              <a:t>حمل </a:t>
            </a:r>
            <a:r>
              <a:rPr lang="ar-SY" sz="2400" b="1" i="1" dirty="0" err="1">
                <a:cs typeface="Simplified Arabic" pitchFamily="2" charset="-78"/>
              </a:rPr>
              <a:t>أومي</a:t>
            </a:r>
            <a:r>
              <a:rPr lang="ar-SY" sz="2400" b="1" i="1" dirty="0">
                <a:cs typeface="Simplified Arabic" pitchFamily="2" charset="-78"/>
              </a:rPr>
              <a:t> صرف – حمل تحريضي صرف – حمل </a:t>
            </a:r>
            <a:r>
              <a:rPr lang="ar-SY" sz="2400" b="1" i="1" dirty="0" err="1">
                <a:cs typeface="Simplified Arabic" pitchFamily="2" charset="-78"/>
              </a:rPr>
              <a:t>أومي</a:t>
            </a:r>
            <a:r>
              <a:rPr lang="ar-SY" sz="2400" b="1" i="1" dirty="0">
                <a:cs typeface="Simplified Arabic" pitchFamily="2" charset="-78"/>
              </a:rPr>
              <a:t> تحريضي</a:t>
            </a:r>
          </a:p>
          <a:p>
            <a:pPr marL="969264" lvl="2" indent="-514350" algn="just">
              <a:buFont typeface="+mj-cs"/>
              <a:buAutoNum type="arabic2Minus" startAt="2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المبدلة القالبة أحادية الطور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marL="1426464" lvl="3" indent="-514350" algn="just"/>
            <a:r>
              <a:rPr lang="ar-SY" sz="2400" b="1" i="1" dirty="0">
                <a:cs typeface="Simplified Arabic" pitchFamily="2" charset="-78"/>
              </a:rPr>
              <a:t>حمل </a:t>
            </a:r>
            <a:r>
              <a:rPr lang="ar-SY" sz="2400" b="1" i="1" dirty="0" err="1">
                <a:cs typeface="Simplified Arabic" pitchFamily="2" charset="-78"/>
              </a:rPr>
              <a:t>أومي</a:t>
            </a:r>
            <a:r>
              <a:rPr lang="ar-SY" sz="2400" b="1" i="1" dirty="0">
                <a:cs typeface="Simplified Arabic" pitchFamily="2" charset="-78"/>
              </a:rPr>
              <a:t> صرف – حمل تحريضي صرف – حمل </a:t>
            </a:r>
            <a:r>
              <a:rPr lang="ar-SY" sz="2400" b="1" i="1" dirty="0" err="1">
                <a:cs typeface="Simplified Arabic" pitchFamily="2" charset="-78"/>
              </a:rPr>
              <a:t>أومي</a:t>
            </a:r>
            <a:r>
              <a:rPr lang="ar-SY" sz="2400" b="1" i="1" dirty="0">
                <a:cs typeface="Simplified Arabic" pitchFamily="2" charset="-78"/>
              </a:rPr>
              <a:t> تحريضي</a:t>
            </a:r>
          </a:p>
          <a:p>
            <a:pPr marL="969264" lvl="3" indent="-514350" algn="just">
              <a:buFont typeface="+mj-cs"/>
              <a:buAutoNum type="arabic2Minus" startAt="3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المبدلة القالبة ثلاثية الطور</a:t>
            </a:r>
          </a:p>
          <a:p>
            <a:pPr marL="0" lvl="3" indent="-514350" algn="just">
              <a:buFont typeface="+mj-lt"/>
              <a:buAutoNum type="arabicPeriod" startAt="3"/>
            </a:pPr>
            <a:r>
              <a:rPr lang="ar-SY" sz="2400" b="1" dirty="0">
                <a:solidFill>
                  <a:srgbClr val="0070C0"/>
                </a:solidFill>
                <a:cs typeface="Simplified Arabic" pitchFamily="2" charset="-78"/>
              </a:rPr>
              <a:t>طرق التحكم بجهد الخرج في المبدلات القالبة المستقلة</a:t>
            </a: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طريقة التعديل العرضي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 وحيد النبضة – القالبة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طريقة التعديل العرضي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 متعدد النبضات –القالبة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طريقة تعديل عرض النبضة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الجيبي</a:t>
            </a: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المثلثي</a:t>
            </a: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en-US" sz="2400" b="1" dirty="0">
                <a:solidFill>
                  <a:srgbClr val="FF0000"/>
                </a:solidFill>
                <a:cs typeface="Simplified Arabic" pitchFamily="2" charset="-78"/>
              </a:rPr>
              <a:t>SPWM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marL="1426464" lvl="3" indent="-514350" algn="just"/>
            <a:r>
              <a:rPr lang="ar-SY" sz="2400" b="1" i="1" dirty="0">
                <a:cs typeface="Simplified Arabic" pitchFamily="2" charset="-78"/>
              </a:rPr>
              <a:t>القالبة نصف </a:t>
            </a:r>
            <a:r>
              <a:rPr lang="ar-SY" sz="2400" b="1" i="1" dirty="0" err="1">
                <a:cs typeface="Simplified Arabic" pitchFamily="2" charset="-78"/>
              </a:rPr>
              <a:t>الجسرية</a:t>
            </a:r>
            <a:r>
              <a:rPr lang="ar-SY" sz="2400" b="1" i="1" dirty="0">
                <a:cs typeface="Simplified Arabic" pitchFamily="2" charset="-78"/>
              </a:rPr>
              <a:t> – القالبة </a:t>
            </a:r>
            <a:r>
              <a:rPr lang="ar-SY" sz="2400" b="1" i="1" dirty="0" err="1">
                <a:cs typeface="Simplified Arabic" pitchFamily="2" charset="-78"/>
              </a:rPr>
              <a:t>الجسرية</a:t>
            </a:r>
            <a:r>
              <a:rPr lang="ar-SY" sz="2400" b="1" i="1" dirty="0">
                <a:cs typeface="Simplified Arabic" pitchFamily="2" charset="-78"/>
              </a:rPr>
              <a:t> – القالبة ثلاثية الطور</a:t>
            </a:r>
          </a:p>
          <a:p>
            <a:pPr marL="969264" lvl="3" indent="-514350" algn="just">
              <a:buFont typeface="+mj-cs"/>
              <a:buAutoNum type="arabic2Minus" startAt="4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طريقة التعديل المحسوب مسبقاً (المبرمج)</a:t>
            </a:r>
          </a:p>
          <a:p>
            <a:pPr marL="1426464" lvl="3" indent="-514350" algn="just"/>
            <a:r>
              <a:rPr lang="ar-SY" sz="2400" b="1" i="1" dirty="0">
                <a:cs typeface="Simplified Arabic" pitchFamily="2" charset="-78"/>
              </a:rPr>
              <a:t>القالبة نصف </a:t>
            </a:r>
            <a:r>
              <a:rPr lang="ar-SY" sz="2400" b="1" i="1" dirty="0" err="1">
                <a:cs typeface="Simplified Arabic" pitchFamily="2" charset="-78"/>
              </a:rPr>
              <a:t>الجسرية</a:t>
            </a:r>
            <a:r>
              <a:rPr lang="ar-SY" sz="2400" b="1" i="1" dirty="0">
                <a:cs typeface="Simplified Arabic" pitchFamily="2" charset="-78"/>
              </a:rPr>
              <a:t> – القالبة </a:t>
            </a:r>
            <a:r>
              <a:rPr lang="ar-SY" sz="2400" b="1" i="1" dirty="0" err="1">
                <a:cs typeface="Simplified Arabic" pitchFamily="2" charset="-78"/>
              </a:rPr>
              <a:t>الجسرية</a:t>
            </a:r>
            <a:endParaRPr lang="ar-SY" sz="2400" b="1" i="1" dirty="0">
              <a:cs typeface="Simplified Arabic" pitchFamily="2" charset="-78"/>
            </a:endParaRPr>
          </a:p>
          <a:p>
            <a:pPr marL="0" lvl="3" indent="-514350" algn="just">
              <a:buFont typeface="+mj-lt"/>
              <a:buAutoNum type="arabicPeriod" startAt="4"/>
            </a:pPr>
            <a:r>
              <a:rPr lang="ar-SY" sz="2400" b="1" dirty="0">
                <a:solidFill>
                  <a:srgbClr val="0070C0"/>
                </a:solidFill>
                <a:cs typeface="Simplified Arabic" pitchFamily="2" charset="-78"/>
              </a:rPr>
              <a:t>تحسين التركيب </a:t>
            </a:r>
            <a:r>
              <a:rPr lang="ar-SY" sz="2400" b="1" dirty="0" err="1">
                <a:solidFill>
                  <a:srgbClr val="0070C0"/>
                </a:solidFill>
                <a:cs typeface="Simplified Arabic" pitchFamily="2" charset="-78"/>
              </a:rPr>
              <a:t>الهارمونيكي</a:t>
            </a:r>
            <a:r>
              <a:rPr lang="ar-SY" sz="2400" b="1" dirty="0">
                <a:solidFill>
                  <a:srgbClr val="0070C0"/>
                </a:solidFill>
                <a:cs typeface="Simplified Arabic" pitchFamily="2" charset="-78"/>
              </a:rPr>
              <a:t> لمنحنيات الجهد في المبدلات القالبة المستقلة</a:t>
            </a: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جمع جهود أكثر من قالبة مستقلة</a:t>
            </a: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الحذف الانتقائي لتوافقيات محددة</a:t>
            </a:r>
            <a:endParaRPr lang="ar-SY" sz="24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-71438" y="-71462"/>
            <a:ext cx="9215438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700" b="1" dirty="0">
                <a:solidFill>
                  <a:srgbClr val="0070C0"/>
                </a:solidFill>
                <a:cs typeface="Simplified Arabic" pitchFamily="2" charset="-78"/>
              </a:rPr>
              <a:t>4. تحسين التركيب </a:t>
            </a:r>
            <a:r>
              <a:rPr lang="ar-SY" sz="2700" b="1" dirty="0" err="1">
                <a:solidFill>
                  <a:srgbClr val="0070C0"/>
                </a:solidFill>
                <a:cs typeface="Simplified Arabic" pitchFamily="2" charset="-78"/>
              </a:rPr>
              <a:t>الهارمونيكي</a:t>
            </a:r>
            <a:r>
              <a:rPr lang="ar-SY" sz="2700" b="1" dirty="0">
                <a:solidFill>
                  <a:srgbClr val="0070C0"/>
                </a:solidFill>
                <a:cs typeface="Simplified Arabic" pitchFamily="2" charset="-78"/>
              </a:rPr>
              <a:t> لمنحنيات الجهد في المبدلات القالبة المستقلة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3071802" y="428604"/>
            <a:ext cx="5786478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</a:rPr>
              <a:t>أ. جمع جهود أكثر من قالبة مستقلة</a:t>
            </a:r>
          </a:p>
        </p:txBody>
      </p:sp>
      <p:sp>
        <p:nvSpPr>
          <p:cNvPr id="5" name="مربع نص 4"/>
          <p:cNvSpPr txBox="1"/>
          <p:nvPr/>
        </p:nvSpPr>
        <p:spPr>
          <a:xfrm>
            <a:off x="2357422" y="857232"/>
            <a:ext cx="4429156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700" b="1" dirty="0">
                <a:solidFill>
                  <a:srgbClr val="00B050"/>
                </a:solidFill>
                <a:cs typeface="Simplified Arabic" pitchFamily="2" charset="-78"/>
              </a:rPr>
              <a:t>مثال : المبدلة أحادية الطور </a:t>
            </a:r>
            <a:r>
              <a:rPr lang="ar-SY" sz="2700" b="1" dirty="0" err="1">
                <a:solidFill>
                  <a:srgbClr val="00B050"/>
                </a:solidFill>
                <a:cs typeface="Simplified Arabic" pitchFamily="2" charset="-78"/>
              </a:rPr>
              <a:t>الجسرية</a:t>
            </a:r>
            <a:endParaRPr lang="ar-SY" sz="27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357158" y="1357298"/>
            <a:ext cx="8501122" cy="13388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700" b="1" dirty="0">
                <a:cs typeface="Simplified Arabic" pitchFamily="2" charset="-78"/>
              </a:rPr>
              <a:t>ليكن لدينا قالبتين مستقلتين أحاديتي الطور </a:t>
            </a:r>
            <a:r>
              <a:rPr lang="ar-SY" sz="2700" b="1" dirty="0" err="1">
                <a:cs typeface="Simplified Arabic" pitchFamily="2" charset="-78"/>
              </a:rPr>
              <a:t>جسريتين</a:t>
            </a:r>
            <a:r>
              <a:rPr lang="ar-SY" sz="2700" b="1" dirty="0">
                <a:cs typeface="Simplified Arabic" pitchFamily="2" charset="-78"/>
              </a:rPr>
              <a:t>, جهد الخرج في إحداهما متأخر عن الأخرى بمقدار </a:t>
            </a:r>
            <a:r>
              <a:rPr lang="en-US" sz="2700" b="1" dirty="0">
                <a:latin typeface="Times New Roman" pitchFamily="18" charset="0"/>
                <a:cs typeface="Times New Roman" pitchFamily="18" charset="0"/>
              </a:rPr>
              <a:t>60</a:t>
            </a:r>
            <a:r>
              <a:rPr lang="en-US" sz="2700" b="1" baseline="30000" dirty="0">
                <a:latin typeface="Times New Roman" pitchFamily="18" charset="0"/>
                <a:cs typeface="Times New Roman" pitchFamily="18" charset="0"/>
                <a:sym typeface="Symbol"/>
              </a:rPr>
              <a:t></a:t>
            </a:r>
            <a:r>
              <a:rPr lang="ar-SY" sz="2700" b="1" dirty="0">
                <a:latin typeface="Times New Roman" pitchFamily="18" charset="0"/>
                <a:cs typeface="Times New Roman" pitchFamily="18" charset="0"/>
              </a:rPr>
              <a:t> , يعطى منشور </a:t>
            </a:r>
            <a:r>
              <a:rPr lang="ar-SY" sz="2700" b="1" dirty="0" err="1">
                <a:latin typeface="Times New Roman" pitchFamily="18" charset="0"/>
                <a:cs typeface="Times New Roman" pitchFamily="18" charset="0"/>
              </a:rPr>
              <a:t>فورييه</a:t>
            </a:r>
            <a:r>
              <a:rPr lang="ar-SY" sz="2700" b="1" dirty="0">
                <a:latin typeface="Times New Roman" pitchFamily="18" charset="0"/>
                <a:cs typeface="Times New Roman" pitchFamily="18" charset="0"/>
              </a:rPr>
              <a:t> لكل من الجهدين:</a:t>
            </a:r>
          </a:p>
        </p:txBody>
      </p:sp>
      <p:graphicFrame>
        <p:nvGraphicFramePr>
          <p:cNvPr id="281603" name="Object 3"/>
          <p:cNvGraphicFramePr>
            <a:graphicFrameLocks noChangeAspect="1"/>
          </p:cNvGraphicFramePr>
          <p:nvPr/>
        </p:nvGraphicFramePr>
        <p:xfrm>
          <a:off x="4214810" y="2285992"/>
          <a:ext cx="3327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41" name="Equation" r:id="rId3" imgW="1663560" imgH="444240" progId="Equation.DSMT4">
                  <p:embed/>
                </p:oleObj>
              </mc:Choice>
              <mc:Fallback>
                <p:oleObj name="Equation" r:id="rId3" imgW="166356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0" y="2285992"/>
                        <a:ext cx="33274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4214810" y="3214686"/>
          <a:ext cx="40640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42" name="Equation" r:id="rId5" imgW="2031840" imgH="444240" progId="Equation.DSMT4">
                  <p:embed/>
                </p:oleObj>
              </mc:Choice>
              <mc:Fallback>
                <p:oleObj name="Equation" r:id="rId5" imgW="2031840" imgH="4442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0" y="3214686"/>
                        <a:ext cx="40640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2500298" y="4611688"/>
          <a:ext cx="62230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43" name="Equation" r:id="rId7" imgW="3111480" imgH="444240" progId="Equation.DSMT4">
                  <p:embed/>
                </p:oleObj>
              </mc:Choice>
              <mc:Fallback>
                <p:oleObj name="Equation" r:id="rId7" imgW="3111480" imgH="4442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611688"/>
                        <a:ext cx="6223000" cy="8890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مربع نص 12"/>
          <p:cNvSpPr txBox="1"/>
          <p:nvPr/>
        </p:nvSpPr>
        <p:spPr>
          <a:xfrm>
            <a:off x="214282" y="5618165"/>
            <a:ext cx="864399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التوافقيات </a:t>
            </a: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مساوية للصفر </a:t>
            </a:r>
            <a:r>
              <a:rPr lang="ar-SY" sz="2800" b="1" dirty="0">
                <a:cs typeface="Simplified Arabic" pitchFamily="2" charset="-78"/>
              </a:rPr>
              <a:t>عندما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q=3(1+2n)</a:t>
            </a:r>
            <a:r>
              <a:rPr lang="ar-SY" sz="2800" b="1" dirty="0">
                <a:cs typeface="Simplified Arabic" pitchFamily="2" charset="-78"/>
              </a:rPr>
              <a:t> حيث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n=0,1,2,…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ar-SY" sz="2800" b="1" dirty="0">
                <a:latin typeface="Times New Roman" pitchFamily="18" charset="0"/>
                <a:cs typeface="Times New Roman" pitchFamily="18" charset="0"/>
              </a:rPr>
            </a:br>
            <a:r>
              <a:rPr lang="ar-SY" sz="2800" b="1" dirty="0">
                <a:cs typeface="Simplified Arabic" pitchFamily="2" charset="-78"/>
                <a:sym typeface="Symbol"/>
              </a:rPr>
              <a:t>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q = 3 , 9 , 15 , 21 , 27 , …</a:t>
            </a:r>
            <a:endParaRPr lang="ar-SY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صورة 13" descr="vL1_vL2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5246" y="2355043"/>
            <a:ext cx="2589581" cy="1931213"/>
          </a:xfrm>
          <a:prstGeom prst="rect">
            <a:avLst/>
          </a:prstGeom>
        </p:spPr>
      </p:pic>
      <p:sp>
        <p:nvSpPr>
          <p:cNvPr id="15" name="مربع نص 14"/>
          <p:cNvSpPr txBox="1"/>
          <p:nvPr/>
        </p:nvSpPr>
        <p:spPr>
          <a:xfrm>
            <a:off x="5214942" y="4143380"/>
            <a:ext cx="36433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بجمع جهدي خرج المبدلتين :</a:t>
            </a:r>
          </a:p>
        </p:txBody>
      </p:sp>
      <p:sp>
        <p:nvSpPr>
          <p:cNvPr id="16" name="عنصر نائب لرقم الشريحة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71</a:t>
            </a:fld>
            <a:endParaRPr lang="ar-SY" dirty="0"/>
          </a:p>
        </p:txBody>
      </p:sp>
      <p:sp>
        <p:nvSpPr>
          <p:cNvPr id="17" name="عنصر نائب للتاريخ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19" name="مستطيل 18"/>
          <p:cNvSpPr/>
          <p:nvPr/>
        </p:nvSpPr>
        <p:spPr>
          <a:xfrm>
            <a:off x="5857884" y="4661918"/>
            <a:ext cx="1000132" cy="78581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282632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88032" y="4804454"/>
            <a:ext cx="8604448" cy="17208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82633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342878" y="4797152"/>
            <a:ext cx="2381250" cy="1704975"/>
          </a:xfrm>
          <a:prstGeom prst="rect">
            <a:avLst/>
          </a:prstGeom>
          <a:ln w="889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1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1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8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82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9" grpId="0" animBg="1"/>
      <p:bldP spid="19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مستطيل مستدير الزوايا 20"/>
          <p:cNvSpPr/>
          <p:nvPr/>
        </p:nvSpPr>
        <p:spPr>
          <a:xfrm>
            <a:off x="1714479" y="5929330"/>
            <a:ext cx="3390637" cy="571504"/>
          </a:xfrm>
          <a:prstGeom prst="round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4" name="مربع نص 3"/>
          <p:cNvSpPr txBox="1"/>
          <p:nvPr/>
        </p:nvSpPr>
        <p:spPr>
          <a:xfrm>
            <a:off x="285720" y="285728"/>
            <a:ext cx="857256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ب. الحذف الانتقائي لتوافقيات محددة</a:t>
            </a:r>
          </a:p>
          <a:p>
            <a:pPr algn="l"/>
            <a:r>
              <a:rPr lang="en-US" sz="2600" b="1" dirty="0">
                <a:solidFill>
                  <a:srgbClr val="FF0000"/>
                </a:solidFill>
                <a:cs typeface="Simplified Arabic" pitchFamily="2" charset="-78"/>
              </a:rPr>
              <a:t>Selective Harmonic Elimination</a:t>
            </a:r>
            <a:endParaRPr lang="ar-SY" sz="26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1250133" y="1214422"/>
            <a:ext cx="6643734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700" b="1" dirty="0">
                <a:solidFill>
                  <a:srgbClr val="00B050"/>
                </a:solidFill>
                <a:cs typeface="Simplified Arabic" pitchFamily="2" charset="-78"/>
              </a:rPr>
              <a:t>مثال : المبدلة أحادية الطور نصف </a:t>
            </a:r>
            <a:r>
              <a:rPr lang="ar-SY" sz="2700" b="1" dirty="0" err="1">
                <a:solidFill>
                  <a:srgbClr val="00B050"/>
                </a:solidFill>
                <a:cs typeface="Simplified Arabic" pitchFamily="2" charset="-78"/>
              </a:rPr>
              <a:t>الجسرية</a:t>
            </a:r>
            <a:endParaRPr lang="ar-SY" sz="2700" b="1" dirty="0">
              <a:solidFill>
                <a:srgbClr val="00B050"/>
              </a:solidFill>
              <a:cs typeface="Simplified Arabic" pitchFamily="2" charset="-78"/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357158" y="1778161"/>
            <a:ext cx="8501122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700" b="1" dirty="0">
                <a:cs typeface="Simplified Arabic" pitchFamily="2" charset="-78"/>
              </a:rPr>
              <a:t>وجدنا سابقاً أن منشور </a:t>
            </a:r>
            <a:r>
              <a:rPr lang="ar-SY" sz="2700" b="1" dirty="0" err="1">
                <a:cs typeface="Simplified Arabic" pitchFamily="2" charset="-78"/>
              </a:rPr>
              <a:t>فورييه</a:t>
            </a:r>
            <a:r>
              <a:rPr lang="ar-SY" sz="2700" b="1" dirty="0">
                <a:cs typeface="Simplified Arabic" pitchFamily="2" charset="-78"/>
              </a:rPr>
              <a:t> لجهد الخرج يعطى بالعلاقة التالية: </a:t>
            </a:r>
          </a:p>
        </p:txBody>
      </p:sp>
      <p:graphicFrame>
        <p:nvGraphicFramePr>
          <p:cNvPr id="288773" name="Object 3"/>
          <p:cNvGraphicFramePr>
            <a:graphicFrameLocks noChangeAspect="1"/>
          </p:cNvGraphicFramePr>
          <p:nvPr/>
        </p:nvGraphicFramePr>
        <p:xfrm>
          <a:off x="841375" y="2371724"/>
          <a:ext cx="30988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89" name="Equation" r:id="rId3" imgW="1549080" imgH="444240" progId="Equation.DSMT4">
                  <p:embed/>
                </p:oleObj>
              </mc:Choice>
              <mc:Fallback>
                <p:oleObj name="Equation" r:id="rId3" imgW="154908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375" y="2371724"/>
                        <a:ext cx="3098800" cy="8890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774" name="Object 6"/>
          <p:cNvGraphicFramePr>
            <a:graphicFrameLocks noChangeAspect="1"/>
          </p:cNvGraphicFramePr>
          <p:nvPr/>
        </p:nvGraphicFramePr>
        <p:xfrm>
          <a:off x="4300538" y="2371724"/>
          <a:ext cx="4343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90" name="Equation" r:id="rId5" imgW="2171520" imgH="457200" progId="Equation.DSMT4">
                  <p:embed/>
                </p:oleObj>
              </mc:Choice>
              <mc:Fallback>
                <p:oleObj name="Equation" r:id="rId5" imgW="2171520" imgH="4572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0538" y="2371724"/>
                        <a:ext cx="43434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مربع نص 15"/>
          <p:cNvSpPr txBox="1"/>
          <p:nvPr/>
        </p:nvSpPr>
        <p:spPr>
          <a:xfrm>
            <a:off x="285720" y="3505802"/>
            <a:ext cx="850112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700" b="1" dirty="0">
                <a:cs typeface="Simplified Arabic" pitchFamily="2" charset="-78"/>
              </a:rPr>
              <a:t>بفرض أن </a:t>
            </a:r>
            <a:r>
              <a:rPr lang="en-US" sz="2700" b="1" dirty="0">
                <a:latin typeface="Times New Roman" pitchFamily="18" charset="0"/>
                <a:cs typeface="Times New Roman" pitchFamily="18" charset="0"/>
              </a:rPr>
              <a:t>C = 2 </a:t>
            </a:r>
            <a:r>
              <a:rPr lang="ar-SY" sz="27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700" b="1" dirty="0">
                <a:cs typeface="Simplified Arabic" pitchFamily="2" charset="-78"/>
                <a:sym typeface="Symbol"/>
              </a:rPr>
              <a:t> المطلوب حساب</a:t>
            </a:r>
            <a:r>
              <a:rPr lang="en-US" sz="2700" b="1" dirty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US" sz="2700" b="1" baseline="-25000" dirty="0">
                <a:latin typeface="Times New Roman" pitchFamily="18" charset="0"/>
                <a:cs typeface="Times New Roman" pitchFamily="18" charset="0"/>
                <a:sym typeface="Symbol"/>
              </a:rPr>
              <a:t>1</a:t>
            </a:r>
            <a:r>
              <a:rPr lang="en-US" sz="2700" b="1" dirty="0">
                <a:latin typeface="Times New Roman" pitchFamily="18" charset="0"/>
                <a:cs typeface="Times New Roman" pitchFamily="18" charset="0"/>
                <a:sym typeface="Symbol"/>
              </a:rPr>
              <a:t> , </a:t>
            </a:r>
            <a:r>
              <a:rPr lang="en-US" sz="2700" b="1" baseline="-25000" dirty="0"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US" sz="2700" b="1" dirty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700" b="1" dirty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700" b="1" dirty="0">
                <a:cs typeface="Simplified Arabic" pitchFamily="2" charset="-78"/>
                <a:sym typeface="Symbol"/>
              </a:rPr>
              <a:t> يجب البحث عن معادلتين</a:t>
            </a:r>
            <a:r>
              <a:rPr lang="ar-SY" sz="2700" b="1" dirty="0">
                <a:cs typeface="Simplified Arabic" pitchFamily="2" charset="-78"/>
              </a:rPr>
              <a:t>.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285720" y="4434496"/>
            <a:ext cx="850112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700" b="1" dirty="0">
                <a:cs typeface="Simplified Arabic" pitchFamily="2" charset="-78"/>
              </a:rPr>
              <a:t>يمكننا أن نفرض </a:t>
            </a:r>
            <a:r>
              <a:rPr lang="en-US" sz="27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700" b="1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700" b="1" dirty="0">
                <a:latin typeface="Times New Roman" pitchFamily="18" charset="0"/>
                <a:cs typeface="Times New Roman" pitchFamily="18" charset="0"/>
              </a:rPr>
              <a:t> = 0 , B</a:t>
            </a:r>
            <a:r>
              <a:rPr lang="en-US" sz="2700" b="1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700" b="1" dirty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ar-SY" sz="27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700" b="1" dirty="0">
                <a:cs typeface="Simplified Arabic" pitchFamily="2" charset="-78"/>
              </a:rPr>
              <a:t>عندها نحصل على المعادلتين التاليتين:</a:t>
            </a:r>
          </a:p>
        </p:txBody>
      </p:sp>
      <p:graphicFrame>
        <p:nvGraphicFramePr>
          <p:cNvPr id="18" name="Object 6"/>
          <p:cNvGraphicFramePr>
            <a:graphicFrameLocks noChangeAspect="1"/>
          </p:cNvGraphicFramePr>
          <p:nvPr/>
        </p:nvGraphicFramePr>
        <p:xfrm>
          <a:off x="2824178" y="5000636"/>
          <a:ext cx="3962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91" name="Equation" r:id="rId7" imgW="1981080" imgH="228600" progId="Equation.DSMT4">
                  <p:embed/>
                </p:oleObj>
              </mc:Choice>
              <mc:Fallback>
                <p:oleObj name="Equation" r:id="rId7" imgW="19810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4178" y="5000636"/>
                        <a:ext cx="39624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/>
        </p:nvGraphicFramePr>
        <p:xfrm>
          <a:off x="2836878" y="5478473"/>
          <a:ext cx="3886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92" name="Equation" r:id="rId9" imgW="1942920" imgH="228600" progId="Equation.DSMT4">
                  <p:embed/>
                </p:oleObj>
              </mc:Choice>
              <mc:Fallback>
                <p:oleObj name="Equation" r:id="rId9" imgW="1942920" imgH="2286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878" y="5478473"/>
                        <a:ext cx="38862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مربع نص 19"/>
          <p:cNvSpPr txBox="1"/>
          <p:nvPr/>
        </p:nvSpPr>
        <p:spPr>
          <a:xfrm>
            <a:off x="821505" y="5993003"/>
            <a:ext cx="750099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</a:rPr>
              <a:t>بحل المعادلتين نجد: </a:t>
            </a:r>
            <a:r>
              <a:rPr lang="en-US" sz="27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US" sz="27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1</a:t>
            </a:r>
            <a:r>
              <a:rPr lang="en-US" sz="27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= 23.62</a:t>
            </a:r>
            <a:r>
              <a:rPr lang="en-US" sz="27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</a:t>
            </a:r>
            <a:r>
              <a:rPr lang="en-US" sz="27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, </a:t>
            </a:r>
            <a:r>
              <a:rPr lang="en-US" sz="27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US" sz="27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= 33.3</a:t>
            </a:r>
            <a:r>
              <a:rPr lang="en-US" sz="27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</a:t>
            </a:r>
            <a:endParaRPr lang="ar-SY" sz="2700" b="1" baseline="30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عنصر نائب لرقم الشريحة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72</a:t>
            </a:fld>
            <a:endParaRPr lang="ar-SY" dirty="0"/>
          </a:p>
        </p:txBody>
      </p:sp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22" name="عنصر نائب للتذييل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88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88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88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/>
      <p:bldP spid="16" grpId="0"/>
      <p:bldP spid="17" grpId="0"/>
      <p:bldP spid="2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85728"/>
            <a:ext cx="8429684" cy="6250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مستطيل مستدير الزوايا 4"/>
          <p:cNvSpPr/>
          <p:nvPr/>
        </p:nvSpPr>
        <p:spPr>
          <a:xfrm>
            <a:off x="2643174" y="3143248"/>
            <a:ext cx="1357322" cy="357190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" name="مستطيل مستدير الزوايا 5"/>
          <p:cNvSpPr/>
          <p:nvPr/>
        </p:nvSpPr>
        <p:spPr>
          <a:xfrm>
            <a:off x="1357290" y="1643050"/>
            <a:ext cx="571504" cy="285752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7" name="سهم للأسفل 6"/>
          <p:cNvSpPr/>
          <p:nvPr/>
        </p:nvSpPr>
        <p:spPr>
          <a:xfrm rot="19385249">
            <a:off x="2088994" y="2048729"/>
            <a:ext cx="471417" cy="92869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8" name="سهم للأسفل 7"/>
          <p:cNvSpPr/>
          <p:nvPr/>
        </p:nvSpPr>
        <p:spPr>
          <a:xfrm>
            <a:off x="2143108" y="4929198"/>
            <a:ext cx="71438" cy="64294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9" name="سهم للأسفل 8"/>
          <p:cNvSpPr/>
          <p:nvPr/>
        </p:nvSpPr>
        <p:spPr>
          <a:xfrm>
            <a:off x="2786050" y="5212140"/>
            <a:ext cx="71438" cy="3600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0" name="مربع نص 9"/>
          <p:cNvSpPr txBox="1"/>
          <p:nvPr/>
        </p:nvSpPr>
        <p:spPr>
          <a:xfrm>
            <a:off x="1785918" y="4429132"/>
            <a:ext cx="85725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>
                <a:solidFill>
                  <a:srgbClr val="FF0000"/>
                </a:solidFill>
              </a:rPr>
              <a:t>150</a:t>
            </a:r>
            <a:endParaRPr lang="ar-SY" sz="2400" b="1" dirty="0">
              <a:solidFill>
                <a:srgbClr val="FF0000"/>
              </a:solidFill>
            </a:endParaRPr>
          </a:p>
        </p:txBody>
      </p:sp>
      <p:sp>
        <p:nvSpPr>
          <p:cNvPr id="11" name="مربع نص 10"/>
          <p:cNvSpPr txBox="1"/>
          <p:nvPr/>
        </p:nvSpPr>
        <p:spPr>
          <a:xfrm>
            <a:off x="2428860" y="4753285"/>
            <a:ext cx="85725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>
                <a:solidFill>
                  <a:srgbClr val="FF0000"/>
                </a:solidFill>
              </a:rPr>
              <a:t>250</a:t>
            </a:r>
            <a:endParaRPr lang="ar-SY" sz="2400" b="1" dirty="0">
              <a:solidFill>
                <a:srgbClr val="FF0000"/>
              </a:solidFill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857224" y="3896029"/>
            <a:ext cx="121444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>
                <a:solidFill>
                  <a:srgbClr val="00B050"/>
                </a:solidFill>
              </a:rPr>
              <a:t>23.62</a:t>
            </a:r>
            <a:endParaRPr lang="ar-SY" sz="2400" b="1" dirty="0">
              <a:solidFill>
                <a:srgbClr val="00B050"/>
              </a:solidFill>
            </a:endParaRPr>
          </a:p>
        </p:txBody>
      </p:sp>
      <p:sp>
        <p:nvSpPr>
          <p:cNvPr id="13" name="سهم للأسفل 12"/>
          <p:cNvSpPr/>
          <p:nvPr/>
        </p:nvSpPr>
        <p:spPr>
          <a:xfrm rot="14071468" flipH="1">
            <a:off x="2377491" y="3404473"/>
            <a:ext cx="206071" cy="85725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4" name="مربع نص 13"/>
          <p:cNvSpPr txBox="1"/>
          <p:nvPr/>
        </p:nvSpPr>
        <p:spPr>
          <a:xfrm>
            <a:off x="2928926" y="3929066"/>
            <a:ext cx="121444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>
                <a:solidFill>
                  <a:srgbClr val="00B050"/>
                </a:solidFill>
              </a:rPr>
              <a:t>33.3</a:t>
            </a:r>
            <a:endParaRPr lang="ar-SY" sz="2400" b="1" dirty="0">
              <a:solidFill>
                <a:srgbClr val="00B050"/>
              </a:solidFill>
            </a:endParaRPr>
          </a:p>
        </p:txBody>
      </p:sp>
      <p:sp>
        <p:nvSpPr>
          <p:cNvPr id="15" name="سهم للأسفل 14"/>
          <p:cNvSpPr/>
          <p:nvPr/>
        </p:nvSpPr>
        <p:spPr>
          <a:xfrm rot="10800000" flipH="1">
            <a:off x="3571868" y="3571876"/>
            <a:ext cx="142876" cy="35719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6" name="عنصر نائب لرقم الشريحة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73</a:t>
            </a:fld>
            <a:endParaRPr lang="ar-SY" dirty="0"/>
          </a:p>
        </p:txBody>
      </p:sp>
      <p:sp>
        <p:nvSpPr>
          <p:cNvPr id="17" name="عنصر نائب للتاريخ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19" name="مربع نص 18"/>
          <p:cNvSpPr txBox="1"/>
          <p:nvPr/>
        </p:nvSpPr>
        <p:spPr>
          <a:xfrm>
            <a:off x="179512" y="2780928"/>
            <a:ext cx="8784976" cy="1077218"/>
          </a:xfrm>
          <a:prstGeom prst="rect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ar-SY" sz="3200" dirty="0">
                <a:latin typeface="Times New Roman" pitchFamily="18" charset="0"/>
                <a:cs typeface="Times New Roman" pitchFamily="18" charset="0"/>
              </a:rPr>
              <a:t>وظيفة: أحسب </a:t>
            </a:r>
            <a:r>
              <a:rPr lang="en-GB" sz="3200" dirty="0">
                <a:latin typeface="Times New Roman" pitchFamily="18" charset="0"/>
                <a:cs typeface="Times New Roman" pitchFamily="18" charset="0"/>
              </a:rPr>
              <a:t>mf</a:t>
            </a:r>
            <a:r>
              <a:rPr lang="ar-SY" sz="3200" dirty="0">
                <a:latin typeface="Times New Roman" pitchFamily="18" charset="0"/>
                <a:cs typeface="Times New Roman" pitchFamily="18" charset="0"/>
              </a:rPr>
              <a:t> واحسب القيمة الفعالة للمركبة الأساسية لجهد الخرج وأوجد العلاقات لإيجاد باقي الزوايا بالتناظر بدلالة </a:t>
            </a:r>
            <a:r>
              <a:rPr lang="en-GB" sz="3200" dirty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GB" sz="3200" baseline="-25000" dirty="0">
                <a:latin typeface="Times New Roman" pitchFamily="18" charset="0"/>
                <a:cs typeface="Times New Roman" pitchFamily="18" charset="0"/>
                <a:sym typeface="Symbol"/>
              </a:rPr>
              <a:t>1</a:t>
            </a:r>
            <a:r>
              <a:rPr lang="ar-SY" sz="3200" dirty="0">
                <a:latin typeface="Times New Roman" pitchFamily="18" charset="0"/>
                <a:cs typeface="Times New Roman" pitchFamily="18" charset="0"/>
                <a:sym typeface="Symbol"/>
              </a:rPr>
              <a:t> و </a:t>
            </a:r>
            <a:r>
              <a:rPr lang="en-GB" sz="3200" dirty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GB" sz="3200" baseline="-25000" dirty="0"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endParaRPr lang="ar-SY" sz="3200" baseline="-25000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/>
      <p:bldP spid="15" grpId="0" animBg="1"/>
      <p:bldP spid="1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مستطيل مستدير الزوايا 14"/>
          <p:cNvSpPr/>
          <p:nvPr/>
        </p:nvSpPr>
        <p:spPr>
          <a:xfrm>
            <a:off x="467544" y="405234"/>
            <a:ext cx="8358246" cy="2643206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11" name="مستطيل 3"/>
          <p:cNvSpPr>
            <a:spLocks noChangeArrowheads="1"/>
          </p:cNvSpPr>
          <p:nvPr/>
        </p:nvSpPr>
        <p:spPr bwMode="auto">
          <a:xfrm>
            <a:off x="431841" y="985491"/>
            <a:ext cx="835821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 algn="ctr"/>
            <a:r>
              <a:rPr lang="ar-SA" sz="2400" b="1" dirty="0">
                <a:solidFill>
                  <a:srgbClr val="0070C0"/>
                </a:solidFill>
              </a:rPr>
              <a:t>التحكم بنظام قالبة ثلاثية الطور – محرك تحريضي باستخدام طريقة الحذف الانتقائي للتوافقيات</a:t>
            </a:r>
            <a:endParaRPr lang="ar-SA" sz="2400" b="1" u="none" dirty="0">
              <a:solidFill>
                <a:srgbClr val="0070C0"/>
              </a:solidFill>
              <a:cs typeface="DecoType Naskh Variants" pitchFamily="2" charset="-78"/>
            </a:endParaRPr>
          </a:p>
        </p:txBody>
      </p:sp>
      <p:sp>
        <p:nvSpPr>
          <p:cNvPr id="12" name="مستطيل 3"/>
          <p:cNvSpPr>
            <a:spLocks noChangeArrowheads="1"/>
          </p:cNvSpPr>
          <p:nvPr/>
        </p:nvSpPr>
        <p:spPr bwMode="auto">
          <a:xfrm>
            <a:off x="431841" y="2372461"/>
            <a:ext cx="83582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 algn="ctr"/>
            <a:r>
              <a:rPr lang="ar-SY" sz="2400" b="1" dirty="0">
                <a:latin typeface="Times New Roman" pitchFamily="18" charset="0"/>
                <a:cs typeface="Times New Roman" pitchFamily="18" charset="0"/>
              </a:rPr>
              <a:t>إشراف: </a:t>
            </a:r>
            <a:r>
              <a:rPr lang="ar-SY" sz="2400" b="1" dirty="0" err="1">
                <a:latin typeface="Times New Roman" pitchFamily="18" charset="0"/>
                <a:cs typeface="Times New Roman" pitchFamily="18" charset="0"/>
              </a:rPr>
              <a:t>د</a:t>
            </a:r>
            <a:r>
              <a:rPr lang="ar-SY" sz="2400" b="1" dirty="0">
                <a:latin typeface="Times New Roman" pitchFamily="18" charset="0"/>
                <a:cs typeface="Times New Roman" pitchFamily="18" charset="0"/>
              </a:rPr>
              <a:t>. عماد الروح – </a:t>
            </a:r>
            <a:r>
              <a:rPr lang="ar-SY" sz="2400" b="1" dirty="0" err="1">
                <a:latin typeface="Times New Roman" pitchFamily="18" charset="0"/>
                <a:cs typeface="Times New Roman" pitchFamily="18" charset="0"/>
              </a:rPr>
              <a:t>د</a:t>
            </a:r>
            <a:r>
              <a:rPr lang="ar-SY" sz="2400" b="1" dirty="0">
                <a:latin typeface="Times New Roman" pitchFamily="18" charset="0"/>
                <a:cs typeface="Times New Roman" pitchFamily="18" charset="0"/>
              </a:rPr>
              <a:t>. مصطفى الحاج </a:t>
            </a:r>
            <a:r>
              <a:rPr lang="ar-SY" sz="2400" b="1" dirty="0" err="1">
                <a:latin typeface="Times New Roman" pitchFamily="18" charset="0"/>
                <a:cs typeface="Times New Roman" pitchFamily="18" charset="0"/>
              </a:rPr>
              <a:t>ديبو</a:t>
            </a:r>
            <a:endParaRPr lang="ar-SA" sz="2400" b="1" u="none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مستطيل 3"/>
          <p:cNvSpPr>
            <a:spLocks noChangeArrowheads="1"/>
          </p:cNvSpPr>
          <p:nvPr/>
        </p:nvSpPr>
        <p:spPr bwMode="auto">
          <a:xfrm>
            <a:off x="1289081" y="1863642"/>
            <a:ext cx="66437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 algn="ctr"/>
            <a:r>
              <a:rPr lang="ar-SY" sz="2400" b="1" dirty="0">
                <a:latin typeface="Times New Roman" pitchFamily="18" charset="0"/>
                <a:cs typeface="Times New Roman" pitchFamily="18" charset="0"/>
              </a:rPr>
              <a:t>المهندس أحمد فادي </a:t>
            </a:r>
            <a:r>
              <a:rPr lang="ar-SY" sz="2400" b="1" dirty="0" err="1">
                <a:latin typeface="Times New Roman" pitchFamily="18" charset="0"/>
                <a:cs typeface="Times New Roman" pitchFamily="18" charset="0"/>
              </a:rPr>
              <a:t>أرسلان</a:t>
            </a:r>
            <a:endParaRPr lang="ar-SA" sz="2400" b="1" u="none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مستطيل 3"/>
          <p:cNvSpPr>
            <a:spLocks noChangeArrowheads="1"/>
          </p:cNvSpPr>
          <p:nvPr/>
        </p:nvSpPr>
        <p:spPr bwMode="auto">
          <a:xfrm>
            <a:off x="467544" y="476672"/>
            <a:ext cx="83582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 algn="ctr"/>
            <a:r>
              <a:rPr lang="ar-SY" sz="2400" u="none" dirty="0">
                <a:cs typeface="DecoType Naskh Variants" pitchFamily="2" charset="-78"/>
              </a:rPr>
              <a:t>رسالة ماجستير  في قسم هندسة التحكم والأتمتة</a:t>
            </a:r>
            <a:endParaRPr lang="ar-SA" sz="2400" u="none" dirty="0">
              <a:cs typeface="DecoType Naskh Variants" pitchFamily="2" charset="-78"/>
            </a:endParaRPr>
          </a:p>
        </p:txBody>
      </p:sp>
      <p:sp>
        <p:nvSpPr>
          <p:cNvPr id="17" name="عنصر نائب للتاريخ 16"/>
          <p:cNvSpPr>
            <a:spLocks noGrp="1"/>
          </p:cNvSpPr>
          <p:nvPr>
            <p:ph type="dt" sz="half" idx="10"/>
          </p:nvPr>
        </p:nvSpPr>
        <p:spPr>
          <a:xfrm>
            <a:off x="3429000" y="6492875"/>
            <a:ext cx="2286000" cy="365125"/>
          </a:xfrm>
        </p:spPr>
        <p:txBody>
          <a:bodyPr/>
          <a:lstStyle/>
          <a:p>
            <a:pPr algn="ctr"/>
            <a:r>
              <a:rPr lang="ar-SY" b="1">
                <a:solidFill>
                  <a:schemeClr val="tx1"/>
                </a:solidFill>
              </a:rPr>
              <a:t>2018-2019</a:t>
            </a:r>
            <a:endParaRPr lang="ar-SY" b="1" dirty="0">
              <a:solidFill>
                <a:schemeClr val="tx1"/>
              </a:solidFill>
            </a:endParaRPr>
          </a:p>
        </p:txBody>
      </p:sp>
      <p:sp>
        <p:nvSpPr>
          <p:cNvPr id="18" name="عنصر نائب لرقم الشريحة 17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457200" cy="365125"/>
          </a:xfrm>
        </p:spPr>
        <p:txBody>
          <a:bodyPr/>
          <a:lstStyle/>
          <a:p>
            <a:pPr algn="l"/>
            <a:fld id="{2C0DA8FC-BB9E-42E2-A4DE-D94B488C17FE}" type="slidenum">
              <a:rPr lang="ar-SY" b="1" smtClean="0">
                <a:solidFill>
                  <a:schemeClr val="tx1"/>
                </a:solidFill>
              </a:rPr>
              <a:pPr algn="l"/>
              <a:t>74</a:t>
            </a:fld>
            <a:endParaRPr lang="ar-SY" b="1" dirty="0">
              <a:solidFill>
                <a:schemeClr val="tx1"/>
              </a:solidFill>
            </a:endParaRPr>
          </a:p>
        </p:txBody>
      </p:sp>
      <p:sp>
        <p:nvSpPr>
          <p:cNvPr id="19" name="عنصر نائب للتذييل 18"/>
          <p:cNvSpPr>
            <a:spLocks noGrp="1"/>
          </p:cNvSpPr>
          <p:nvPr>
            <p:ph type="ftr" sz="quarter" idx="11"/>
          </p:nvPr>
        </p:nvSpPr>
        <p:spPr>
          <a:xfrm>
            <a:off x="5857884" y="6492875"/>
            <a:ext cx="3286116" cy="365125"/>
          </a:xfrm>
        </p:spPr>
        <p:txBody>
          <a:bodyPr/>
          <a:lstStyle/>
          <a:p>
            <a:pPr algn="r"/>
            <a:r>
              <a:rPr lang="ar-SY" b="1">
                <a:solidFill>
                  <a:schemeClr val="tx1"/>
                </a:solidFill>
              </a:rPr>
              <a:t>د. عماد الروح – القالبة المستقلة</a:t>
            </a:r>
            <a:endParaRPr lang="ar-SY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57818" y="214290"/>
            <a:ext cx="3533775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7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7369" y="3714752"/>
            <a:ext cx="37052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73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285728"/>
            <a:ext cx="5143503" cy="58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73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43702" y="285728"/>
            <a:ext cx="9620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مستطيل 6"/>
          <p:cNvSpPr/>
          <p:nvPr/>
        </p:nvSpPr>
        <p:spPr>
          <a:xfrm>
            <a:off x="7586044" y="3701104"/>
            <a:ext cx="772170" cy="299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8" name="مستطيل 7"/>
          <p:cNvSpPr/>
          <p:nvPr/>
        </p:nvSpPr>
        <p:spPr>
          <a:xfrm>
            <a:off x="5572132" y="3860826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7858148" y="4684390"/>
            <a:ext cx="571504" cy="285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0" name="مستطيل 9"/>
          <p:cNvSpPr/>
          <p:nvPr/>
        </p:nvSpPr>
        <p:spPr>
          <a:xfrm>
            <a:off x="6871664" y="5058426"/>
            <a:ext cx="2071702" cy="285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1" name="مستطيل 10"/>
          <p:cNvSpPr/>
          <p:nvPr/>
        </p:nvSpPr>
        <p:spPr>
          <a:xfrm>
            <a:off x="3143240" y="1714488"/>
            <a:ext cx="714380" cy="1143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2" name="مستطيل 11"/>
          <p:cNvSpPr/>
          <p:nvPr/>
        </p:nvSpPr>
        <p:spPr>
          <a:xfrm>
            <a:off x="3143240" y="2928934"/>
            <a:ext cx="714380" cy="1143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3" name="مستطيل 12"/>
          <p:cNvSpPr/>
          <p:nvPr/>
        </p:nvSpPr>
        <p:spPr>
          <a:xfrm>
            <a:off x="3143240" y="4286256"/>
            <a:ext cx="714380" cy="1143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4" name="شكل بيضاوي 13"/>
          <p:cNvSpPr/>
          <p:nvPr/>
        </p:nvSpPr>
        <p:spPr>
          <a:xfrm>
            <a:off x="214282" y="1785926"/>
            <a:ext cx="428628" cy="28575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5" name="شكل بيضاوي 14"/>
          <p:cNvSpPr/>
          <p:nvPr/>
        </p:nvSpPr>
        <p:spPr>
          <a:xfrm>
            <a:off x="1357290" y="2428868"/>
            <a:ext cx="428628" cy="28575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6" name="شكل بيضاوي 15"/>
          <p:cNvSpPr/>
          <p:nvPr/>
        </p:nvSpPr>
        <p:spPr>
          <a:xfrm>
            <a:off x="1357290" y="1857364"/>
            <a:ext cx="428628" cy="28575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7" name="مستطيل 16"/>
          <p:cNvSpPr/>
          <p:nvPr/>
        </p:nvSpPr>
        <p:spPr>
          <a:xfrm>
            <a:off x="5572132" y="4500570"/>
            <a:ext cx="2143140" cy="214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8" name="عنصر نائب لرقم الشريحة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75</a:t>
            </a:fld>
            <a:endParaRPr lang="ar-SY" dirty="0"/>
          </a:p>
        </p:txBody>
      </p:sp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20" name="عنصر نائب للتذييل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21" name="مربع نص 20"/>
          <p:cNvSpPr txBox="1"/>
          <p:nvPr/>
        </p:nvSpPr>
        <p:spPr>
          <a:xfrm>
            <a:off x="4357686" y="2071678"/>
            <a:ext cx="414340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ar-SY" sz="2800" dirty="0"/>
              <a:t>ثلاثة قالبات نصف </a:t>
            </a:r>
            <a:r>
              <a:rPr lang="ar-SY" sz="2800" dirty="0" err="1"/>
              <a:t>جسرية</a:t>
            </a:r>
            <a:endParaRPr lang="ar-SA" sz="2800" dirty="0"/>
          </a:p>
        </p:txBody>
      </p:sp>
      <p:sp>
        <p:nvSpPr>
          <p:cNvPr id="22" name="مربع نص 21"/>
          <p:cNvSpPr txBox="1"/>
          <p:nvPr/>
        </p:nvSpPr>
        <p:spPr>
          <a:xfrm>
            <a:off x="428596" y="2928934"/>
            <a:ext cx="4143404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ar-SY" sz="2800" dirty="0"/>
              <a:t>العمل </a:t>
            </a:r>
            <a:r>
              <a:rPr lang="ar-SY" sz="2800" dirty="0" err="1"/>
              <a:t>بالاتمام</a:t>
            </a:r>
            <a:endParaRPr lang="ar-SA" sz="2800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1" grpId="1" animBg="1"/>
      <p:bldP spid="22" grpId="0" animBg="1"/>
      <p:bldP spid="22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mslin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36" y="13384"/>
            <a:ext cx="8572528" cy="6831233"/>
          </a:xfrm>
          <a:prstGeom prst="rect">
            <a:avLst/>
          </a:prstGeom>
        </p:spPr>
      </p:pic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76</a:t>
            </a:fld>
            <a:endParaRPr lang="ar-SY" dirty="0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9" name="مربع نص 8"/>
          <p:cNvSpPr txBox="1"/>
          <p:nvPr/>
        </p:nvSpPr>
        <p:spPr>
          <a:xfrm>
            <a:off x="2500298" y="3167390"/>
            <a:ext cx="4143404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ar-SY" sz="2800" dirty="0"/>
              <a:t>تطبيق عملي</a:t>
            </a:r>
            <a:endParaRPr lang="ar-SA" sz="2800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77</a:t>
            </a:fld>
            <a:endParaRPr lang="ar-SY" dirty="0"/>
          </a:p>
        </p:txBody>
      </p:sp>
      <p:pic>
        <p:nvPicPr>
          <p:cNvPr id="5" name="صورة 4" descr="mslin_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7716"/>
            <a:ext cx="9144000" cy="6422569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 rot="16200000">
            <a:off x="2966781" y="2728859"/>
            <a:ext cx="105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L6234</a:t>
            </a:r>
          </a:p>
        </p:txBody>
      </p:sp>
      <p:sp>
        <p:nvSpPr>
          <p:cNvPr id="7" name="مربع نص 6"/>
          <p:cNvSpPr txBox="1"/>
          <p:nvPr/>
        </p:nvSpPr>
        <p:spPr>
          <a:xfrm rot="16200000">
            <a:off x="4750914" y="3250089"/>
            <a:ext cx="22333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dsPIC30F3010</a:t>
            </a:r>
          </a:p>
        </p:txBody>
      </p:sp>
    </p:spTree>
  </p:cSld>
  <p:clrMapOvr>
    <a:masterClrMapping/>
  </p:clrMapOvr>
  <p:transition>
    <p:dissolv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78</a:t>
            </a:fld>
            <a:endParaRPr lang="ar-SY" dirty="0"/>
          </a:p>
        </p:txBody>
      </p:sp>
      <p:pic>
        <p:nvPicPr>
          <p:cNvPr id="5" name="صورة 4" descr="mslin_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3771"/>
            <a:ext cx="9144000" cy="6330458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4357686" y="772523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>
                <a:solidFill>
                  <a:srgbClr val="FF0000"/>
                </a:solidFill>
                <a:cs typeface="Simplified Arabic" pitchFamily="2" charset="-78"/>
              </a:rPr>
              <a:t>مسألة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428596" y="1458946"/>
            <a:ext cx="8358246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مبدلة قالبة مستقلة </a:t>
            </a:r>
            <a:r>
              <a:rPr lang="ar-SY" sz="2800" b="1" dirty="0" err="1">
                <a:cs typeface="Simplified Arabic" pitchFamily="2" charset="-78"/>
              </a:rPr>
              <a:t>جسرية</a:t>
            </a:r>
            <a:r>
              <a:rPr lang="ar-SY" sz="2800" b="1" dirty="0">
                <a:cs typeface="Simplified Arabic" pitchFamily="2" charset="-78"/>
              </a:rPr>
              <a:t> وحيدة الطور ذات المعطيات التالية :</a:t>
            </a:r>
          </a:p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= 48 v , R = 2.4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</a:p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المطلوب :</a:t>
            </a:r>
          </a:p>
          <a:p>
            <a:pPr algn="just"/>
            <a:endParaRPr lang="ar-SY" sz="2800" b="1" dirty="0">
              <a:cs typeface="Simplified Arabic" pitchFamily="2" charset="-78"/>
              <a:sym typeface="Symbol"/>
            </a:endParaRP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  <a:sym typeface="Symbol"/>
              </a:rPr>
              <a:t> حساب القيمة الفعالة لجهد الخرج 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  <a:sym typeface="Symbol"/>
              </a:rPr>
              <a:t> حساب القيمة الفعالة للمركبة الأولى لجهد الخرج 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  <a:sym typeface="Symbol"/>
              </a:rPr>
              <a:t> القيمة الوسطية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والأعظمية</a:t>
            </a:r>
            <a:r>
              <a:rPr lang="ar-SY" sz="2800" b="1" dirty="0">
                <a:cs typeface="Simplified Arabic" pitchFamily="2" charset="-78"/>
                <a:sym typeface="Symbol"/>
              </a:rPr>
              <a:t> لتيار الترانزستور 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  <a:sym typeface="Symbol"/>
              </a:rPr>
              <a:t> القيمة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الأعظمية</a:t>
            </a:r>
            <a:r>
              <a:rPr lang="ar-SY" sz="2800" b="1" dirty="0">
                <a:cs typeface="Simplified Arabic" pitchFamily="2" charset="-78"/>
                <a:sym typeface="Symbol"/>
              </a:rPr>
              <a:t> للجهد على الترانزستور 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  <a:sym typeface="Symbol"/>
              </a:rPr>
              <a:t> حساب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الـ</a:t>
            </a:r>
            <a:r>
              <a:rPr lang="ar-SY" sz="2800" b="1" dirty="0">
                <a:cs typeface="Simplified Arabic" pitchFamily="2" charset="-78"/>
                <a:sym typeface="Symbol"/>
              </a:rPr>
              <a:t> </a:t>
            </a:r>
            <a:r>
              <a:rPr lang="en-US" sz="2800" b="1" dirty="0">
                <a:cs typeface="Simplified Arabic" pitchFamily="2" charset="-78"/>
                <a:sym typeface="Symbol"/>
              </a:rPr>
              <a:t>THD</a:t>
            </a:r>
            <a:r>
              <a:rPr lang="ar-SY" sz="2800" b="1" dirty="0">
                <a:cs typeface="Simplified Arabic" pitchFamily="2" charset="-78"/>
                <a:sym typeface="Symbol"/>
              </a:rPr>
              <a:t> </a:t>
            </a:r>
            <a:r>
              <a:rPr lang="ar-SY" sz="2800" b="1">
                <a:cs typeface="Simplified Arabic" pitchFamily="2" charset="-78"/>
                <a:sym typeface="Symbol"/>
              </a:rPr>
              <a:t>لجهد الخرج.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79</a:t>
            </a:fld>
            <a:endParaRPr lang="ar-SY" dirty="0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cover dir="l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7286644" y="500042"/>
            <a:ext cx="135732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تصنيفها :</a:t>
            </a:r>
          </a:p>
        </p:txBody>
      </p:sp>
      <p:sp>
        <p:nvSpPr>
          <p:cNvPr id="6" name="مربع نص 5"/>
          <p:cNvSpPr txBox="1"/>
          <p:nvPr/>
        </p:nvSpPr>
        <p:spPr>
          <a:xfrm>
            <a:off x="2786050" y="1928802"/>
            <a:ext cx="607223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</a:rPr>
              <a:t> قالبة للجهد: تتغذى من منبع جهد مستمر</a:t>
            </a:r>
          </a:p>
        </p:txBody>
      </p:sp>
      <p:sp>
        <p:nvSpPr>
          <p:cNvPr id="7" name="مربع نص 6"/>
          <p:cNvSpPr txBox="1"/>
          <p:nvPr/>
        </p:nvSpPr>
        <p:spPr>
          <a:xfrm>
            <a:off x="3571868" y="2786058"/>
            <a:ext cx="528641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</a:rPr>
              <a:t> قالبة للتيار: تتغذى من منبع تيار مستمر</a:t>
            </a:r>
          </a:p>
        </p:txBody>
      </p:sp>
      <p:sp>
        <p:nvSpPr>
          <p:cNvPr id="8" name="مربع نص 7"/>
          <p:cNvSpPr txBox="1"/>
          <p:nvPr/>
        </p:nvSpPr>
        <p:spPr>
          <a:xfrm>
            <a:off x="214282" y="3714752"/>
            <a:ext cx="864399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</a:rPr>
              <a:t> </a:t>
            </a:r>
            <a:r>
              <a:rPr lang="ar-SY" sz="2800" b="1" dirty="0" err="1">
                <a:cs typeface="Simplified Arabic" pitchFamily="2" charset="-78"/>
              </a:rPr>
              <a:t>طنينية</a:t>
            </a:r>
            <a:r>
              <a:rPr lang="ar-SY" sz="2800" b="1" dirty="0">
                <a:cs typeface="Simplified Arabic" pitchFamily="2" charset="-78"/>
              </a:rPr>
              <a:t> تسلسلية أو </a:t>
            </a:r>
            <a:r>
              <a:rPr lang="ar-SY" sz="2800" b="1" dirty="0" err="1">
                <a:cs typeface="Simplified Arabic" pitchFamily="2" charset="-78"/>
              </a:rPr>
              <a:t>تفرعية</a:t>
            </a:r>
            <a:r>
              <a:rPr lang="ar-SY" sz="2800" b="1" dirty="0">
                <a:cs typeface="Simplified Arabic" pitchFamily="2" charset="-78"/>
              </a:rPr>
              <a:t>: تعتمد على ظاهرة الطنين في العناصر </a:t>
            </a:r>
            <a:r>
              <a:rPr lang="en-US" sz="2800" b="1" dirty="0">
                <a:cs typeface="Simplified Arabic" pitchFamily="2" charset="-78"/>
              </a:rPr>
              <a:t>RLC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0" name="مربع نص 9"/>
          <p:cNvSpPr txBox="1"/>
          <p:nvPr/>
        </p:nvSpPr>
        <p:spPr>
          <a:xfrm>
            <a:off x="500034" y="1071546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يمكن أن تكون هذه القالبات 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أحادية الطور </a:t>
            </a:r>
            <a:r>
              <a:rPr lang="ar-SY" sz="2800" b="1" dirty="0">
                <a:cs typeface="Simplified Arabic" pitchFamily="2" charset="-78"/>
              </a:rPr>
              <a:t>أو 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ثلاثية الطور </a:t>
            </a:r>
            <a:r>
              <a:rPr lang="ar-SY" sz="2800" b="1" dirty="0">
                <a:cs typeface="Simplified Arabic" pitchFamily="2" charset="-78"/>
              </a:rPr>
              <a:t>وتقسم إلى: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7120088" y="1966380"/>
            <a:ext cx="1500198" cy="4286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3" name="مستطيل 12"/>
          <p:cNvSpPr/>
          <p:nvPr/>
        </p:nvSpPr>
        <p:spPr>
          <a:xfrm>
            <a:off x="6572264" y="3737984"/>
            <a:ext cx="2074446" cy="4286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2" grpId="0" animBg="1"/>
      <p:bldP spid="1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500958" y="-71462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>
                <a:solidFill>
                  <a:srgbClr val="FF0000"/>
                </a:solidFill>
                <a:cs typeface="Simplified Arabic" pitchFamily="2" charset="-78"/>
              </a:rPr>
              <a:t>الحل :</a:t>
            </a:r>
          </a:p>
        </p:txBody>
      </p:sp>
      <p:pic>
        <p:nvPicPr>
          <p:cNvPr id="4" name="صورة 3" descr="power2_fig2_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357166"/>
            <a:ext cx="4087368" cy="1770888"/>
          </a:xfrm>
          <a:prstGeom prst="rect">
            <a:avLst/>
          </a:prstGeom>
        </p:spPr>
      </p:pic>
      <p:graphicFrame>
        <p:nvGraphicFramePr>
          <p:cNvPr id="246787" name="Object 3"/>
          <p:cNvGraphicFramePr>
            <a:graphicFrameLocks noChangeAspect="1"/>
          </p:cNvGraphicFramePr>
          <p:nvPr/>
        </p:nvGraphicFramePr>
        <p:xfrm>
          <a:off x="5786438" y="1000125"/>
          <a:ext cx="25622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09" name="Equation" r:id="rId4" imgW="1091880" imgH="228600" progId="Equation.DSMT4">
                  <p:embed/>
                </p:oleObj>
              </mc:Choice>
              <mc:Fallback>
                <p:oleObj name="Equation" r:id="rId4" imgW="109188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6438" y="1000125"/>
                        <a:ext cx="2562225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power2_fig2_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720" y="2541094"/>
            <a:ext cx="3102864" cy="2959608"/>
          </a:xfrm>
          <a:prstGeom prst="rect">
            <a:avLst/>
          </a:prstGeom>
        </p:spPr>
      </p:pic>
      <p:graphicFrame>
        <p:nvGraphicFramePr>
          <p:cNvPr id="246794" name="Object 3"/>
          <p:cNvGraphicFramePr>
            <a:graphicFrameLocks noChangeAspect="1"/>
          </p:cNvGraphicFramePr>
          <p:nvPr/>
        </p:nvGraphicFramePr>
        <p:xfrm>
          <a:off x="4500562" y="2571744"/>
          <a:ext cx="4084637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10" name="Equation" r:id="rId7" imgW="1739880" imgH="444240" progId="Equation.DSMT4">
                  <p:embed/>
                </p:oleObj>
              </mc:Choice>
              <mc:Fallback>
                <p:oleObj name="Equation" r:id="rId7" imgW="173988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2571744"/>
                        <a:ext cx="4084637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مربع نص 13"/>
          <p:cNvSpPr txBox="1"/>
          <p:nvPr/>
        </p:nvSpPr>
        <p:spPr>
          <a:xfrm>
            <a:off x="4429124" y="405450"/>
            <a:ext cx="435771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الفعالة لجهد الخرج:</a:t>
            </a:r>
          </a:p>
        </p:txBody>
      </p:sp>
      <p:sp>
        <p:nvSpPr>
          <p:cNvPr id="15" name="مربع نص 14"/>
          <p:cNvSpPr txBox="1"/>
          <p:nvPr/>
        </p:nvSpPr>
        <p:spPr>
          <a:xfrm>
            <a:off x="4429124" y="1689075"/>
            <a:ext cx="435771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الفعالة للمركبة الأساسية لجهد الخرج:</a:t>
            </a:r>
          </a:p>
        </p:txBody>
      </p:sp>
      <p:graphicFrame>
        <p:nvGraphicFramePr>
          <p:cNvPr id="246795" name="Object 11"/>
          <p:cNvGraphicFramePr>
            <a:graphicFrameLocks noChangeAspect="1"/>
          </p:cNvGraphicFramePr>
          <p:nvPr/>
        </p:nvGraphicFramePr>
        <p:xfrm>
          <a:off x="4143372" y="3714752"/>
          <a:ext cx="4664075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11" name="Equation" r:id="rId9" imgW="1981080" imgH="419040" progId="Equation.DSMT4">
                  <p:embed/>
                </p:oleObj>
              </mc:Choice>
              <mc:Fallback>
                <p:oleObj name="Equation" r:id="rId9" imgW="1981080" imgH="41904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2" y="3714752"/>
                        <a:ext cx="4664075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مربع نص 15"/>
          <p:cNvSpPr txBox="1"/>
          <p:nvPr/>
        </p:nvSpPr>
        <p:spPr>
          <a:xfrm>
            <a:off x="4429124" y="4857760"/>
            <a:ext cx="435771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الأعظمية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لتيار الترانزستور:</a:t>
            </a:r>
          </a:p>
        </p:txBody>
      </p:sp>
      <p:graphicFrame>
        <p:nvGraphicFramePr>
          <p:cNvPr id="246796" name="Object 4"/>
          <p:cNvGraphicFramePr>
            <a:graphicFrameLocks noChangeAspect="1"/>
          </p:cNvGraphicFramePr>
          <p:nvPr/>
        </p:nvGraphicFramePr>
        <p:xfrm>
          <a:off x="4000496" y="5503883"/>
          <a:ext cx="468630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12" name="Equation" r:id="rId11" imgW="1993680" imgH="393480" progId="Equation.DSMT4">
                  <p:embed/>
                </p:oleObj>
              </mc:Choice>
              <mc:Fallback>
                <p:oleObj name="Equation" r:id="rId11" imgW="1993680" imgH="393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5503883"/>
                        <a:ext cx="4686300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عنصر نائب لرقم الشريحة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80</a:t>
            </a:fld>
            <a:endParaRPr lang="ar-SY" dirty="0"/>
          </a:p>
        </p:txBody>
      </p:sp>
      <p:sp>
        <p:nvSpPr>
          <p:cNvPr id="13" name="عنصر نائب للتاريخ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6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6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6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6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6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6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6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6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500958" y="-71462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>
                <a:solidFill>
                  <a:srgbClr val="FF0000"/>
                </a:solidFill>
                <a:cs typeface="Simplified Arabic" pitchFamily="2" charset="-78"/>
              </a:rPr>
              <a:t>الحل :</a:t>
            </a:r>
          </a:p>
        </p:txBody>
      </p:sp>
      <p:pic>
        <p:nvPicPr>
          <p:cNvPr id="4" name="صورة 3" descr="power2_fig2_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357166"/>
            <a:ext cx="4087368" cy="1770888"/>
          </a:xfrm>
          <a:prstGeom prst="rect">
            <a:avLst/>
          </a:prstGeom>
        </p:spPr>
      </p:pic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5429256" y="928670"/>
          <a:ext cx="2890838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17" name="Equation" r:id="rId4" imgW="1231560" imgH="419040" progId="Equation.DSMT4">
                  <p:embed/>
                </p:oleObj>
              </mc:Choice>
              <mc:Fallback>
                <p:oleObj name="Equation" r:id="rId4" imgW="1231560" imgH="4190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928670"/>
                        <a:ext cx="2890838" cy="98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power2_fig2_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720" y="2541094"/>
            <a:ext cx="3102864" cy="2959608"/>
          </a:xfrm>
          <a:prstGeom prst="rect">
            <a:avLst/>
          </a:prstGeom>
        </p:spPr>
      </p:pic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5173685" y="3571876"/>
          <a:ext cx="2684463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18" name="Equation" r:id="rId7" imgW="1143000" imgH="228600" progId="Equation.DSMT4">
                  <p:embed/>
                </p:oleObj>
              </mc:Choice>
              <mc:Fallback>
                <p:oleObj name="Equation" r:id="rId7" imgW="114300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3685" y="3571876"/>
                        <a:ext cx="2684463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4286248" y="4214818"/>
          <a:ext cx="4149725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19" name="Equation" r:id="rId9" imgW="1765080" imgH="444240" progId="Equation.DSMT4">
                  <p:embed/>
                </p:oleObj>
              </mc:Choice>
              <mc:Fallback>
                <p:oleObj name="Equation" r:id="rId9" imgW="1765080" imgH="4442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48" y="4214818"/>
                        <a:ext cx="4149725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714348" y="5643578"/>
          <a:ext cx="777398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20" name="Equation" r:id="rId11" imgW="3886200" imgH="444240" progId="Equation.DSMT4">
                  <p:embed/>
                </p:oleObj>
              </mc:Choice>
              <mc:Fallback>
                <p:oleObj name="Equation" r:id="rId11" imgW="3886200" imgH="44424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8" y="5643578"/>
                        <a:ext cx="7773988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مربع نص 13"/>
          <p:cNvSpPr txBox="1"/>
          <p:nvPr/>
        </p:nvSpPr>
        <p:spPr>
          <a:xfrm>
            <a:off x="4429124" y="500042"/>
            <a:ext cx="435771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الوسطية لتيار الترانزستور:</a:t>
            </a: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4714876" y="2000240"/>
          <a:ext cx="396240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21" name="Equation" r:id="rId13" imgW="1688760" imgH="457200" progId="Equation.DSMT4">
                  <p:embed/>
                </p:oleObj>
              </mc:Choice>
              <mc:Fallback>
                <p:oleObj name="Equation" r:id="rId13" imgW="168876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76" y="2000240"/>
                        <a:ext cx="3962400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مربع نص 15"/>
          <p:cNvSpPr txBox="1"/>
          <p:nvPr/>
        </p:nvSpPr>
        <p:spPr>
          <a:xfrm>
            <a:off x="3571868" y="3071810"/>
            <a:ext cx="521497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الأعظمية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للجهد على  الترانزستور:</a:t>
            </a:r>
          </a:p>
        </p:txBody>
      </p:sp>
      <p:sp>
        <p:nvSpPr>
          <p:cNvPr id="17" name="عنصر نائب لرقم الشريحة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81</a:t>
            </a:fld>
            <a:endParaRPr lang="ar-SY" dirty="0"/>
          </a:p>
        </p:txBody>
      </p:sp>
      <p:sp>
        <p:nvSpPr>
          <p:cNvPr id="18" name="عنصر نائب للتاريخ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9" name="عنصر نائب للتذييل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4357686" y="357166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>
                <a:solidFill>
                  <a:srgbClr val="FF0000"/>
                </a:solidFill>
                <a:cs typeface="Simplified Arabic" pitchFamily="2" charset="-78"/>
              </a:rPr>
              <a:t>مسألة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428596" y="857232"/>
            <a:ext cx="8358246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مبدلة قالبة مستقلة </a:t>
            </a:r>
            <a:r>
              <a:rPr lang="ar-SY" sz="2800" b="1" dirty="0" err="1">
                <a:cs typeface="Simplified Arabic" pitchFamily="2" charset="-78"/>
              </a:rPr>
              <a:t>جسرية</a:t>
            </a:r>
            <a:r>
              <a:rPr lang="ar-SY" sz="2800" b="1" dirty="0">
                <a:cs typeface="Simplified Arabic" pitchFamily="2" charset="-78"/>
              </a:rPr>
              <a:t> وحيدة الطور تغذي حمولة </a:t>
            </a:r>
            <a:r>
              <a:rPr lang="en-US" sz="2800" b="1" dirty="0">
                <a:cs typeface="Simplified Arabic" pitchFamily="2" charset="-78"/>
              </a:rPr>
              <a:t>RLC</a:t>
            </a:r>
            <a:r>
              <a:rPr lang="ar-SY" sz="2800" b="1" dirty="0">
                <a:cs typeface="Simplified Arabic" pitchFamily="2" charset="-78"/>
              </a:rPr>
              <a:t> تعمل بطريقة التعديل العرضي </a:t>
            </a:r>
            <a:r>
              <a:rPr lang="ar-SY" sz="2800" b="1" dirty="0" err="1">
                <a:cs typeface="Simplified Arabic" pitchFamily="2" charset="-78"/>
              </a:rPr>
              <a:t>المطالي</a:t>
            </a:r>
            <a:r>
              <a:rPr lang="ar-SY" sz="2800" b="1" dirty="0">
                <a:cs typeface="Simplified Arabic" pitchFamily="2" charset="-78"/>
              </a:rPr>
              <a:t> وحيد النبضة على كامل الدور ذات القيم التالية:</a:t>
            </a:r>
          </a:p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10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 , L = 31.5 </a:t>
            </a:r>
            <a:r>
              <a:rPr lang="en-US" sz="2800" b="1" dirty="0" err="1">
                <a:solidFill>
                  <a:srgbClr val="0070C0"/>
                </a:solidFill>
                <a:cs typeface="Simplified Arabic" pitchFamily="2" charset="-78"/>
                <a:sym typeface="Symbol"/>
              </a:rPr>
              <a:t>mH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, C = 112 F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  <a:sym typeface="Symbol"/>
            </a:endParaRPr>
          </a:p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فإذا كان تردد خرج المبدلة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60 Hz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</a:t>
            </a:r>
            <a:r>
              <a:rPr lang="ar-SY" sz="2800" b="1" dirty="0">
                <a:cs typeface="Simplified Arabic" pitchFamily="2" charset="-78"/>
                <a:sym typeface="Symbol"/>
              </a:rPr>
              <a:t>وجهد الدخل المستمر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220 v</a:t>
            </a:r>
            <a:endParaRPr lang="en-US" sz="2800" b="1" dirty="0">
              <a:solidFill>
                <a:srgbClr val="0070C0"/>
              </a:solidFill>
              <a:cs typeface="Simplified Arabic" pitchFamily="2" charset="-78"/>
              <a:sym typeface="Symbol"/>
            </a:endParaRPr>
          </a:p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المطلوب :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  <a:sym typeface="Symbol"/>
              </a:rPr>
              <a:t> كتابة صيغة تيار الحمل وفق فورييه (تستخدم فقط </a:t>
            </a:r>
            <a:r>
              <a:rPr lang="en-US" sz="2800" b="1" dirty="0">
                <a:cs typeface="Simplified Arabic" pitchFamily="2" charset="-78"/>
                <a:sym typeface="Symbol"/>
              </a:rPr>
              <a:t>4</a:t>
            </a:r>
            <a:r>
              <a:rPr lang="ar-SY" sz="2800" b="1" dirty="0">
                <a:cs typeface="Simplified Arabic" pitchFamily="2" charset="-78"/>
                <a:sym typeface="Symbol"/>
              </a:rPr>
              <a:t> توافقيات).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  <a:sym typeface="Symbol"/>
              </a:rPr>
              <a:t> حساب القيمة الفعالة للمركبة الأساسية لتيار الحمل.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  <a:sym typeface="Symbol"/>
              </a:rPr>
              <a:t> حساب القيمة الفعالة لتيار الحمل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و</a:t>
            </a:r>
            <a:r>
              <a:rPr lang="ar-SY" sz="2800" b="1" dirty="0">
                <a:cs typeface="Simplified Arabic" pitchFamily="2" charset="-78"/>
                <a:sym typeface="Symbol"/>
              </a:rPr>
              <a:t> </a:t>
            </a:r>
            <a:r>
              <a:rPr lang="en-US" sz="2800" b="1" dirty="0">
                <a:cs typeface="Simplified Arabic" pitchFamily="2" charset="-78"/>
                <a:sym typeface="Symbol"/>
              </a:rPr>
              <a:t>THD</a:t>
            </a:r>
            <a:r>
              <a:rPr lang="ar-SY" sz="2800" b="1" dirty="0">
                <a:cs typeface="Simplified Arabic" pitchFamily="2" charset="-78"/>
                <a:sym typeface="Symbol"/>
              </a:rPr>
              <a:t> انطلاقاً من العلاقة المستنتجة في الطلب الأول.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  <a:sym typeface="Symbol"/>
              </a:rPr>
              <a:t> بالمقارنة بين جهد الحمولة والمركبة الأساسية لتيار الحمولة حدد فترات عمل الترانزستورات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والديودات</a:t>
            </a:r>
            <a:r>
              <a:rPr lang="ar-SY" sz="2800" b="1" dirty="0">
                <a:cs typeface="Simplified Arabic" pitchFamily="2" charset="-78"/>
                <a:sym typeface="Symbol"/>
              </a:rPr>
              <a:t> على دور واحد (طلب للتدريب) 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82</a:t>
            </a:fld>
            <a:endParaRPr lang="ar-SY" dirty="0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500958" y="-71462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>
                <a:solidFill>
                  <a:srgbClr val="FF0000"/>
                </a:solidFill>
                <a:cs typeface="Simplified Arabic" pitchFamily="2" charset="-78"/>
              </a:rPr>
              <a:t>الحل :</a:t>
            </a:r>
          </a:p>
        </p:txBody>
      </p:sp>
      <p:graphicFrame>
        <p:nvGraphicFramePr>
          <p:cNvPr id="246787" name="Object 3"/>
          <p:cNvGraphicFramePr>
            <a:graphicFrameLocks noChangeAspect="1"/>
          </p:cNvGraphicFramePr>
          <p:nvPr/>
        </p:nvGraphicFramePr>
        <p:xfrm>
          <a:off x="1787525" y="812800"/>
          <a:ext cx="6116638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93" name="Equation" r:id="rId3" imgW="2603160" imgH="431640" progId="Equation.DSMT4">
                  <p:embed/>
                </p:oleObj>
              </mc:Choice>
              <mc:Fallback>
                <p:oleObj name="Equation" r:id="rId3" imgW="2603160" imgH="431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525" y="812800"/>
                        <a:ext cx="6116638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1071563" y="1979613"/>
          <a:ext cx="3792537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94" name="Equation" r:id="rId5" imgW="1612800" imgH="507960" progId="Equation.DSMT4">
                  <p:embed/>
                </p:oleObj>
              </mc:Choice>
              <mc:Fallback>
                <p:oleObj name="Equation" r:id="rId5" imgW="1612800" imgH="50796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1979613"/>
                        <a:ext cx="3792537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5564188" y="1905000"/>
          <a:ext cx="28638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95" name="Equation" r:id="rId7" imgW="1218960" imgH="571320" progId="Equation.DSMT4">
                  <p:embed/>
                </p:oleObj>
              </mc:Choice>
              <mc:Fallback>
                <p:oleObj name="Equation" r:id="rId7" imgW="1218960" imgH="57132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4188" y="1905000"/>
                        <a:ext cx="2863850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72" name="Object 3"/>
          <p:cNvGraphicFramePr>
            <a:graphicFrameLocks noChangeAspect="1"/>
          </p:cNvGraphicFramePr>
          <p:nvPr/>
        </p:nvGraphicFramePr>
        <p:xfrm>
          <a:off x="893786" y="3851284"/>
          <a:ext cx="3175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96" name="Equation" r:id="rId9" imgW="1587240" imgH="431640" progId="Equation.DSMT4">
                  <p:embed/>
                </p:oleObj>
              </mc:Choice>
              <mc:Fallback>
                <p:oleObj name="Equation" r:id="rId9" imgW="15872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86" y="3851284"/>
                        <a:ext cx="31750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893786" y="4772036"/>
          <a:ext cx="7137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97" name="Equation" r:id="rId11" imgW="3568680" imgH="431640" progId="Equation.DSMT4">
                  <p:embed/>
                </p:oleObj>
              </mc:Choice>
              <mc:Fallback>
                <p:oleObj name="Equation" r:id="rId11" imgW="3568680" imgH="43164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86" y="4772036"/>
                        <a:ext cx="71374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893786" y="5829320"/>
          <a:ext cx="7035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98" name="Equation" r:id="rId13" imgW="3517560" imgH="228600" progId="Equation.DSMT4">
                  <p:embed/>
                </p:oleObj>
              </mc:Choice>
              <mc:Fallback>
                <p:oleObj name="Equation" r:id="rId13" imgW="3517560" imgH="2286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86" y="5829320"/>
                        <a:ext cx="7035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مربع نص 20"/>
          <p:cNvSpPr txBox="1"/>
          <p:nvPr/>
        </p:nvSpPr>
        <p:spPr>
          <a:xfrm>
            <a:off x="4143372" y="357166"/>
            <a:ext cx="471490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تعطى ممانعة الحمولة بالعلاقة التالية :</a:t>
            </a:r>
          </a:p>
        </p:txBody>
      </p:sp>
      <p:sp>
        <p:nvSpPr>
          <p:cNvPr id="22" name="مربع نص 21"/>
          <p:cNvSpPr txBox="1"/>
          <p:nvPr/>
        </p:nvSpPr>
        <p:spPr>
          <a:xfrm>
            <a:off x="2285984" y="3334408"/>
            <a:ext cx="650085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ويعطى منشور </a:t>
            </a:r>
            <a:r>
              <a:rPr lang="ar-SY" sz="2800" b="1" dirty="0" err="1">
                <a:solidFill>
                  <a:srgbClr val="7030A0"/>
                </a:solidFill>
                <a:cs typeface="Simplified Arabic" pitchFamily="2" charset="-78"/>
              </a:rPr>
              <a:t>فوريية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لجهد الحمولة بالعلاقة التالية:</a:t>
            </a:r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83</a:t>
            </a:fld>
            <a:endParaRPr lang="ar-SY" dirty="0"/>
          </a:p>
        </p:txBody>
      </p:sp>
      <p:sp>
        <p:nvSpPr>
          <p:cNvPr id="12" name="عنصر نائب للتاريخ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3" name="عنصر نائب للتذييل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96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6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جدول 1"/>
          <p:cNvGraphicFramePr>
            <a:graphicFrameLocks noGrp="1"/>
          </p:cNvGraphicFramePr>
          <p:nvPr/>
        </p:nvGraphicFramePr>
        <p:xfrm>
          <a:off x="1690710" y="1571612"/>
          <a:ext cx="6096000" cy="3017520"/>
        </p:xfrm>
        <a:graphic>
          <a:graphicData uri="http://schemas.openxmlformats.org/drawingml/2006/table">
            <a:tbl>
              <a:tblPr rtl="1" firstRow="1" bandRow="1">
                <a:tableStyleId>{BC89EF96-8CEA-46FF-86C4-4CE0E7609802}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q</a:t>
                      </a:r>
                      <a:endParaRPr lang="ar-SY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Y" sz="2800" dirty="0">
                          <a:latin typeface="+mj-lt"/>
                          <a:sym typeface="Symbol"/>
                        </a:rPr>
                        <a:t></a:t>
                      </a:r>
                    </a:p>
                    <a:p>
                      <a:pPr algn="ctr" rtl="1"/>
                      <a:r>
                        <a:rPr lang="ar-SY" sz="2800" dirty="0">
                          <a:sym typeface="Symbol"/>
                        </a:rPr>
                        <a:t> </a:t>
                      </a:r>
                      <a:r>
                        <a:rPr lang="en-US" sz="2400" dirty="0" err="1">
                          <a:sym typeface="Symbol"/>
                        </a:rPr>
                        <a:t>rad</a:t>
                      </a:r>
                      <a:r>
                        <a:rPr lang="en-US" sz="2400" dirty="0">
                          <a:sym typeface="Symbol"/>
                        </a:rPr>
                        <a:t>/s</a:t>
                      </a:r>
                      <a:endParaRPr lang="ar-SY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cs typeface="+mj-cs"/>
                        </a:rPr>
                        <a:t>|Z|</a:t>
                      </a:r>
                      <a:endParaRPr lang="ar-SY" sz="2400" dirty="0">
                        <a:cs typeface="+mj-cs"/>
                      </a:endParaRPr>
                    </a:p>
                    <a:p>
                      <a:pPr algn="ctr" rtl="1"/>
                      <a:r>
                        <a:rPr lang="en-US" sz="2400" dirty="0">
                          <a:sym typeface="Symbol"/>
                        </a:rPr>
                        <a:t></a:t>
                      </a:r>
                      <a:endParaRPr lang="ar-SY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Y" sz="2400" dirty="0">
                          <a:sym typeface="Symbol"/>
                        </a:rPr>
                        <a:t></a:t>
                      </a:r>
                    </a:p>
                    <a:p>
                      <a:pPr algn="ctr" rtl="1"/>
                      <a:r>
                        <a:rPr lang="en-US" sz="2400" dirty="0">
                          <a:sym typeface="Symbol"/>
                        </a:rPr>
                        <a:t>deg</a:t>
                      </a:r>
                      <a:endParaRPr lang="ar-SY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1</a:t>
                      </a:r>
                      <a:endParaRPr lang="ar-SY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2</a:t>
                      </a:r>
                      <a:r>
                        <a:rPr lang="en-US" sz="2800" dirty="0">
                          <a:sym typeface="Symbol"/>
                        </a:rPr>
                        <a:t>60</a:t>
                      </a:r>
                      <a:endParaRPr lang="ar-SY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15.47</a:t>
                      </a:r>
                      <a:endParaRPr lang="ar-SY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-49.7</a:t>
                      </a:r>
                      <a:endParaRPr lang="ar-SY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3</a:t>
                      </a:r>
                      <a:endParaRPr lang="ar-SY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2</a:t>
                      </a:r>
                      <a:r>
                        <a:rPr lang="en-US" sz="2800" dirty="0">
                          <a:sym typeface="Symbol"/>
                        </a:rPr>
                        <a:t>603</a:t>
                      </a:r>
                      <a:endParaRPr lang="ar-SY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29.48</a:t>
                      </a:r>
                      <a:endParaRPr lang="ar-SY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70</a:t>
                      </a:r>
                      <a:endParaRPr lang="ar-SY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5</a:t>
                      </a:r>
                      <a:endParaRPr lang="ar-SY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2</a:t>
                      </a:r>
                      <a:r>
                        <a:rPr lang="en-US" sz="2800" dirty="0">
                          <a:sym typeface="Symbol"/>
                        </a:rPr>
                        <a:t>605</a:t>
                      </a:r>
                      <a:endParaRPr lang="ar-SY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55.5</a:t>
                      </a:r>
                      <a:endParaRPr lang="ar-SY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79.6</a:t>
                      </a:r>
                      <a:endParaRPr lang="ar-SY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7</a:t>
                      </a:r>
                      <a:endParaRPr lang="ar-SY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2</a:t>
                      </a:r>
                      <a:r>
                        <a:rPr lang="en-US" sz="2800" dirty="0">
                          <a:sym typeface="Symbol"/>
                        </a:rPr>
                        <a:t>607</a:t>
                      </a:r>
                      <a:endParaRPr lang="ar-SY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80.4</a:t>
                      </a:r>
                      <a:endParaRPr lang="ar-SY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82.8</a:t>
                      </a:r>
                      <a:endParaRPr lang="ar-SY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97986" name="Object 3"/>
          <p:cNvGraphicFramePr>
            <a:graphicFrameLocks noChangeAspect="1"/>
          </p:cNvGraphicFramePr>
          <p:nvPr/>
        </p:nvGraphicFramePr>
        <p:xfrm>
          <a:off x="500034" y="428625"/>
          <a:ext cx="82518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94" name="Equation" r:id="rId3" imgW="3517560" imgH="228600" progId="Equation.DSMT4">
                  <p:embed/>
                </p:oleObj>
              </mc:Choice>
              <mc:Fallback>
                <p:oleObj name="Equation" r:id="rId3" imgW="351756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34" y="428625"/>
                        <a:ext cx="8251825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71604" y="5357826"/>
          <a:ext cx="5859462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95" name="Equation" r:id="rId5" imgW="2489040" imgH="457200" progId="Equation.DSMT4">
                  <p:embed/>
                </p:oleObj>
              </mc:Choice>
              <mc:Fallback>
                <p:oleObj name="Equation" r:id="rId5" imgW="2489040" imgH="457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5357826"/>
                        <a:ext cx="5859462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مربع نص 6"/>
          <p:cNvSpPr txBox="1"/>
          <p:nvPr/>
        </p:nvSpPr>
        <p:spPr>
          <a:xfrm>
            <a:off x="3071802" y="976954"/>
            <a:ext cx="57150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يحسب </a:t>
            </a:r>
            <a:r>
              <a:rPr lang="ar-SY" sz="2800" b="1" dirty="0" err="1">
                <a:solidFill>
                  <a:srgbClr val="7030A0"/>
                </a:solidFill>
                <a:cs typeface="Simplified Arabic" pitchFamily="2" charset="-78"/>
              </a:rPr>
              <a:t>مطال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وزاوية الحمولة وفقاً للترددات:  </a:t>
            </a:r>
          </a:p>
        </p:txBody>
      </p:sp>
      <p:sp>
        <p:nvSpPr>
          <p:cNvPr id="8" name="مربع نص 7"/>
          <p:cNvSpPr txBox="1"/>
          <p:nvPr/>
        </p:nvSpPr>
        <p:spPr>
          <a:xfrm>
            <a:off x="3000364" y="4691730"/>
            <a:ext cx="57150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عندها تعطى معادلة التيار بالشكل التالي:</a:t>
            </a:r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84</a:t>
            </a:fld>
            <a:endParaRPr lang="ar-SY" dirty="0"/>
          </a:p>
        </p:txBody>
      </p:sp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1" name="عنصر نائب للتذييل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9010" name="Object 3"/>
          <p:cNvGraphicFramePr>
            <a:graphicFrameLocks noChangeAspect="1"/>
          </p:cNvGraphicFramePr>
          <p:nvPr/>
        </p:nvGraphicFramePr>
        <p:xfrm>
          <a:off x="1643042" y="3214686"/>
          <a:ext cx="6056313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34" name="Equation" r:id="rId3" imgW="2577960" imgH="304560" progId="Equation.DSMT4">
                  <p:embed/>
                </p:oleObj>
              </mc:Choice>
              <mc:Fallback>
                <p:oleObj name="Equation" r:id="rId3" imgW="2577960" imgH="3045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42" y="3214686"/>
                        <a:ext cx="6056313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2000232" y="4071942"/>
          <a:ext cx="5618163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35" name="Equation" r:id="rId5" imgW="2387520" imgH="457200" progId="Equation.DSMT4">
                  <p:embed/>
                </p:oleObj>
              </mc:Choice>
              <mc:Fallback>
                <p:oleObj name="Equation" r:id="rId5" imgW="2387520" imgH="457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4071942"/>
                        <a:ext cx="5618163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015" name="Object 3"/>
          <p:cNvGraphicFramePr>
            <a:graphicFrameLocks noChangeAspect="1"/>
          </p:cNvGraphicFramePr>
          <p:nvPr/>
        </p:nvGraphicFramePr>
        <p:xfrm>
          <a:off x="3357554" y="1785926"/>
          <a:ext cx="3317875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36" name="Equation" r:id="rId7" imgW="1409400" imgH="419040" progId="Equation.DSMT4">
                  <p:embed/>
                </p:oleObj>
              </mc:Choice>
              <mc:Fallback>
                <p:oleObj name="Equation" r:id="rId7" imgW="1409400" imgH="4190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54" y="1785926"/>
                        <a:ext cx="3317875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017" name="Object 9"/>
          <p:cNvGraphicFramePr>
            <a:graphicFrameLocks noChangeAspect="1"/>
          </p:cNvGraphicFramePr>
          <p:nvPr/>
        </p:nvGraphicFramePr>
        <p:xfrm>
          <a:off x="1642269" y="285728"/>
          <a:ext cx="5859462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37" name="Equation" r:id="rId9" imgW="2489040" imgH="457200" progId="Equation.DSMT4">
                  <p:embed/>
                </p:oleObj>
              </mc:Choice>
              <mc:Fallback>
                <p:oleObj name="Equation" r:id="rId9" imgW="2489040" imgH="457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2269" y="285728"/>
                        <a:ext cx="5859462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3071802" y="1405582"/>
            <a:ext cx="57150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القيمة الفعالة للمركبة الأساسية لتيار الحمولة :</a:t>
            </a:r>
          </a:p>
        </p:txBody>
      </p:sp>
      <p:sp>
        <p:nvSpPr>
          <p:cNvPr id="11" name="مربع نص 10"/>
          <p:cNvSpPr txBox="1"/>
          <p:nvPr/>
        </p:nvSpPr>
        <p:spPr>
          <a:xfrm>
            <a:off x="785786" y="2714620"/>
            <a:ext cx="800105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القيمة الفعالة لتيار الحمولة 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  <a:sym typeface="Symbol"/>
              </a:rPr>
              <a:t>انطلاقاً من العلاقة المستنتجة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:</a:t>
            </a:r>
          </a:p>
        </p:txBody>
      </p:sp>
      <p:sp>
        <p:nvSpPr>
          <p:cNvPr id="8" name="عنصر نائب لرقم الشريحة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85</a:t>
            </a:fld>
            <a:endParaRPr lang="ar-SY" dirty="0"/>
          </a:p>
        </p:txBody>
      </p:sp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2" name="عنصر نائب للتذييل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1227164" y="5443538"/>
          <a:ext cx="7202488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38" name="Equation" r:id="rId11" imgW="3060360" imgH="444240" progId="Equation.DSMT4">
                  <p:embed/>
                </p:oleObj>
              </mc:Choice>
              <mc:Fallback>
                <p:oleObj name="Equation" r:id="rId11" imgW="3060360" imgH="44424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164" y="5443538"/>
                        <a:ext cx="7202488" cy="1046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مربع نص 13"/>
          <p:cNvSpPr txBox="1"/>
          <p:nvPr/>
        </p:nvSpPr>
        <p:spPr>
          <a:xfrm>
            <a:off x="785786" y="5072074"/>
            <a:ext cx="800105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حساب الـ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THD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للتيار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9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99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86</a:t>
            </a:fld>
            <a:endParaRPr lang="ar-SY" dirty="0"/>
          </a:p>
        </p:txBody>
      </p:sp>
      <p:graphicFrame>
        <p:nvGraphicFramePr>
          <p:cNvPr id="397315" name="Object 3"/>
          <p:cNvGraphicFramePr>
            <a:graphicFrameLocks noChangeAspect="1"/>
          </p:cNvGraphicFramePr>
          <p:nvPr/>
        </p:nvGraphicFramePr>
        <p:xfrm>
          <a:off x="1643042" y="428604"/>
          <a:ext cx="585787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19" name="Equation" r:id="rId3" imgW="2489040" imgH="457200" progId="Equation.DSMT4">
                  <p:embed/>
                </p:oleObj>
              </mc:Choice>
              <mc:Fallback>
                <p:oleObj name="Equation" r:id="rId3" imgW="2489040" imgH="457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42" y="428604"/>
                        <a:ext cx="5857875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731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0588" y="1357298"/>
            <a:ext cx="7362825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over dir="ld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4357686" y="428604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>
                <a:solidFill>
                  <a:srgbClr val="FF0000"/>
                </a:solidFill>
                <a:cs typeface="Simplified Arabic" pitchFamily="2" charset="-78"/>
              </a:rPr>
              <a:t>مسألة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357158" y="1071546"/>
            <a:ext cx="8501122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مبدلة قالبة مستقلة ثلاثية الطور تغذي حمولة </a:t>
            </a:r>
            <a:r>
              <a:rPr lang="ar-SY" sz="2800" b="1" dirty="0" err="1">
                <a:cs typeface="Simplified Arabic" pitchFamily="2" charset="-78"/>
              </a:rPr>
              <a:t>أومية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10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 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</a:t>
            </a:r>
            <a:r>
              <a:rPr lang="ar-SY" sz="2800" b="1" dirty="0">
                <a:cs typeface="Simplified Arabic" pitchFamily="2" charset="-78"/>
                <a:sym typeface="Symbol"/>
              </a:rPr>
              <a:t>فإذا كان تردد خرج المبدلة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60 Hz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</a:t>
            </a:r>
            <a:r>
              <a:rPr lang="ar-SY" sz="2800" b="1" dirty="0">
                <a:cs typeface="Simplified Arabic" pitchFamily="2" charset="-78"/>
                <a:sym typeface="Symbol"/>
              </a:rPr>
              <a:t>وجهد الدخل المستمر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220 v</a:t>
            </a:r>
            <a:r>
              <a:rPr lang="ar-SY" sz="2800" b="1" dirty="0">
                <a:cs typeface="Simplified Arabic" pitchFamily="2" charset="-78"/>
              </a:rPr>
              <a:t> .</a:t>
            </a:r>
            <a:endParaRPr lang="en-US" sz="2800" b="1" dirty="0">
              <a:solidFill>
                <a:srgbClr val="0070C0"/>
              </a:solidFill>
              <a:cs typeface="Simplified Arabic" pitchFamily="2" charset="-78"/>
              <a:sym typeface="Symbol"/>
            </a:endParaRPr>
          </a:p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المطلوب :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  <a:sym typeface="Symbol"/>
              </a:rPr>
              <a:t> كتابة صيغة جهد الخط وتيار الخط وفق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فورييه</a:t>
            </a:r>
            <a:r>
              <a:rPr lang="ar-SY" sz="2800" b="1" dirty="0">
                <a:cs typeface="Simplified Arabic" pitchFamily="2" charset="-78"/>
                <a:sym typeface="Symbol"/>
              </a:rPr>
              <a:t> (تستخدم فقط أول أربع توافقيات).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  <a:sym typeface="Symbol"/>
              </a:rPr>
              <a:t> حساب القيمة الفعالة لجهد الخط وجهد الطور.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  <a:sym typeface="Symbol"/>
              </a:rPr>
              <a:t> حساب القيمة الفعالة للمركبة الأساسية لكل من جهد الخط وجهد الطور.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  <a:sym typeface="Symbol"/>
              </a:rPr>
              <a:t> حساب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الـ</a:t>
            </a:r>
            <a:r>
              <a:rPr lang="ar-SY" sz="2800" b="1" dirty="0">
                <a:cs typeface="Simplified Arabic" pitchFamily="2" charset="-78"/>
                <a:sym typeface="Symbol"/>
              </a:rPr>
              <a:t> </a:t>
            </a:r>
            <a:r>
              <a:rPr lang="en-US" sz="2800" b="1" dirty="0">
                <a:cs typeface="Simplified Arabic" pitchFamily="2" charset="-78"/>
                <a:sym typeface="Symbol"/>
              </a:rPr>
              <a:t>THD</a:t>
            </a:r>
            <a:r>
              <a:rPr lang="ar-SY" sz="2800" b="1" dirty="0">
                <a:cs typeface="Simplified Arabic" pitchFamily="2" charset="-78"/>
                <a:sym typeface="Symbol"/>
              </a:rPr>
              <a:t> لجهد الخط.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  <a:sym typeface="Symbol"/>
              </a:rPr>
              <a:t> حساب القيمة الفعالة لتيار الطور – الاستطاعة الفعالة المستهلكة في الحمولة – التيار الوسطي لمنبع التغذية – القيمة الوسطية لتيار الترانزستور.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87</a:t>
            </a:fld>
            <a:endParaRPr lang="ar-SY" dirty="0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ransition>
    <p:dissolv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214282" y="500042"/>
            <a:ext cx="8715436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10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 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,</a:t>
            </a:r>
            <a:r>
              <a:rPr lang="ar-SY" sz="2800" b="1" dirty="0">
                <a:cs typeface="Simplified Arabic" pitchFamily="2" charset="-78"/>
                <a:sym typeface="Symbol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cs typeface="Simplified Arabic" pitchFamily="2" charset="-78"/>
                <a:sym typeface="Symbol"/>
              </a:rPr>
              <a:t>f</a:t>
            </a:r>
            <a:r>
              <a:rPr lang="en-US" sz="2800" b="1" baseline="-25000" dirty="0" err="1">
                <a:solidFill>
                  <a:srgbClr val="0070C0"/>
                </a:solidFill>
                <a:cs typeface="Simplified Arabic" pitchFamily="2" charset="-78"/>
                <a:sym typeface="Symbol"/>
              </a:rPr>
              <a:t>out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=60 Hz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=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220 v ,</a:t>
            </a:r>
            <a:endParaRPr lang="ar-SY" sz="2800" b="1" dirty="0">
              <a:cs typeface="Simplified Arabic" pitchFamily="2" charset="-78"/>
              <a:sym typeface="Symbol"/>
            </a:endParaRPr>
          </a:p>
          <a:p>
            <a:pPr algn="just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كتابة صيغة جهد الخط وتيار الخط وفق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  <a:sym typeface="Symbol"/>
              </a:rPr>
              <a:t>فورييه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(تستخدم فقط أول </a:t>
            </a:r>
            <a:r>
              <a:rPr lang="en-US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4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</a:t>
            </a:r>
            <a:r>
              <a:rPr lang="ar-SY" sz="2800" b="1">
                <a:solidFill>
                  <a:srgbClr val="00B050"/>
                </a:solidFill>
                <a:cs typeface="Simplified Arabic" pitchFamily="2" charset="-78"/>
                <a:sym typeface="Symbol"/>
              </a:rPr>
              <a:t>توافقيات):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  <a:sym typeface="Symbol"/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4357686" y="-71462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>
                <a:solidFill>
                  <a:srgbClr val="FF0000"/>
                </a:solidFill>
                <a:cs typeface="Simplified Arabic" pitchFamily="2" charset="-78"/>
              </a:rPr>
              <a:t>الحل</a:t>
            </a:r>
          </a:p>
        </p:txBody>
      </p:sp>
      <p:graphicFrame>
        <p:nvGraphicFramePr>
          <p:cNvPr id="307202" name="Object 3"/>
          <p:cNvGraphicFramePr>
            <a:graphicFrameLocks noChangeAspect="1"/>
          </p:cNvGraphicFramePr>
          <p:nvPr/>
        </p:nvGraphicFramePr>
        <p:xfrm>
          <a:off x="1643042" y="1785926"/>
          <a:ext cx="6081712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18" name="Equation" r:id="rId3" imgW="2590560" imgH="444240" progId="Equation.DSMT4">
                  <p:embed/>
                </p:oleObj>
              </mc:Choice>
              <mc:Fallback>
                <p:oleObj name="Equation" r:id="rId3" imgW="259056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42" y="1785926"/>
                        <a:ext cx="6081712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03" name="Object 3"/>
          <p:cNvGraphicFramePr>
            <a:graphicFrameLocks noChangeAspect="1"/>
          </p:cNvGraphicFramePr>
          <p:nvPr/>
        </p:nvGraphicFramePr>
        <p:xfrm>
          <a:off x="285750" y="2928938"/>
          <a:ext cx="8594725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19" name="Equation" r:id="rId5" imgW="3733560" imgH="393480" progId="Equation.DSMT4">
                  <p:embed/>
                </p:oleObj>
              </mc:Choice>
              <mc:Fallback>
                <p:oleObj name="Equation" r:id="rId5" imgW="373356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2928938"/>
                        <a:ext cx="8594725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04" name="Object 4"/>
          <p:cNvGraphicFramePr>
            <a:graphicFrameLocks noChangeAspect="1"/>
          </p:cNvGraphicFramePr>
          <p:nvPr/>
        </p:nvGraphicFramePr>
        <p:xfrm>
          <a:off x="1785918" y="5392755"/>
          <a:ext cx="56610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0" name="Equation" r:id="rId7" imgW="2412720" imgH="228600" progId="Equation.DSMT4">
                  <p:embed/>
                </p:oleObj>
              </mc:Choice>
              <mc:Fallback>
                <p:oleObj name="Equation" r:id="rId7" imgW="241272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18" y="5392755"/>
                        <a:ext cx="5661025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05" name="Object 5"/>
          <p:cNvGraphicFramePr>
            <a:graphicFrameLocks noChangeAspect="1"/>
          </p:cNvGraphicFramePr>
          <p:nvPr/>
        </p:nvGraphicFramePr>
        <p:xfrm>
          <a:off x="1741488" y="6000768"/>
          <a:ext cx="65532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1" name="Equation" r:id="rId9" imgW="2793960" imgH="228600" progId="Equation.DSMT4">
                  <p:embed/>
                </p:oleObj>
              </mc:Choice>
              <mc:Fallback>
                <p:oleObj name="Equation" r:id="rId9" imgW="279396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1488" y="6000768"/>
                        <a:ext cx="65532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عنصر نائب لرقم الشريحة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88</a:t>
            </a:fld>
            <a:endParaRPr lang="ar-SY" dirty="0"/>
          </a:p>
        </p:txBody>
      </p:sp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11" name="مربع نص 10"/>
          <p:cNvSpPr txBox="1"/>
          <p:nvPr/>
        </p:nvSpPr>
        <p:spPr>
          <a:xfrm>
            <a:off x="500034" y="3834474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في الحمل </a:t>
            </a:r>
            <a:r>
              <a:rPr lang="ar-SY" sz="2800" b="1" dirty="0" err="1">
                <a:cs typeface="Simplified Arabic" pitchFamily="2" charset="-78"/>
              </a:rPr>
              <a:t>النجمي</a:t>
            </a:r>
            <a:r>
              <a:rPr lang="ar-SY" sz="2800" b="1" dirty="0">
                <a:cs typeface="Simplified Arabic" pitchFamily="2" charset="-78"/>
              </a:rPr>
              <a:t>: تيار الخط = تيار الطور = </a:t>
            </a:r>
            <a:r>
              <a:rPr lang="ar-SY" sz="2800" b="1">
                <a:cs typeface="Simplified Arabic" pitchFamily="2" charset="-78"/>
              </a:rPr>
              <a:t>جهد الطور\المقاومة</a:t>
            </a:r>
            <a:endParaRPr lang="ar-SY" sz="2800" b="1" dirty="0">
              <a:cs typeface="Simplified Arabic" pitchFamily="2" charset="-78"/>
              <a:sym typeface="Symbol"/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285720" y="4500570"/>
            <a:ext cx="857256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يوجد علاقة بين منشور </a:t>
            </a:r>
            <a:r>
              <a:rPr lang="ar-SY" sz="2800" b="1" dirty="0" err="1">
                <a:solidFill>
                  <a:srgbClr val="7030A0"/>
                </a:solidFill>
                <a:cs typeface="Simplified Arabic" pitchFamily="2" charset="-78"/>
              </a:rPr>
              <a:t>فورييه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لجهد الخط ومنشور </a:t>
            </a:r>
            <a:r>
              <a:rPr lang="ar-SY" sz="2800" b="1" dirty="0" err="1">
                <a:solidFill>
                  <a:srgbClr val="7030A0"/>
                </a:solidFill>
                <a:cs typeface="Simplified Arabic" pitchFamily="2" charset="-78"/>
              </a:rPr>
              <a:t>فورييه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لجهد الطور (مطلوب استنتاجها من الطلاب).</a:t>
            </a:r>
            <a:endParaRPr lang="ar-SY" sz="2800" b="1" dirty="0">
              <a:solidFill>
                <a:srgbClr val="7030A0"/>
              </a:solidFill>
              <a:cs typeface="Simplified Arabic" pitchFamily="2" charset="-78"/>
              <a:sym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0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7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307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7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7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307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1000100" y="1214422"/>
            <a:ext cx="1071570" cy="81047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800" b="1" dirty="0" err="1">
                <a:solidFill>
                  <a:srgbClr val="0070C0"/>
                </a:solidFill>
                <a:sym typeface="Symbol"/>
              </a:rPr>
              <a:t>v</a:t>
            </a:r>
            <a:r>
              <a:rPr lang="en-US" sz="2800" b="1" baseline="-25000" dirty="0" err="1">
                <a:solidFill>
                  <a:srgbClr val="0070C0"/>
                </a:solidFill>
                <a:sym typeface="Symbol"/>
              </a:rPr>
              <a:t>Line</a:t>
            </a:r>
            <a:endParaRPr lang="en-US" sz="2800" b="1" baseline="-25000" dirty="0">
              <a:solidFill>
                <a:srgbClr val="0070C0"/>
              </a:solidFill>
              <a:sym typeface="Symbol"/>
            </a:endParaRPr>
          </a:p>
          <a:p>
            <a:pPr algn="ctr" rtl="0"/>
            <a:endParaRPr lang="ar-SY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1000100" y="3857628"/>
            <a:ext cx="1071570" cy="81047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800" b="1" dirty="0" err="1">
                <a:solidFill>
                  <a:srgbClr val="FF0000"/>
                </a:solidFill>
                <a:sym typeface="Symbol"/>
              </a:rPr>
              <a:t>v</a:t>
            </a:r>
            <a:r>
              <a:rPr lang="en-US" sz="2800" b="1" baseline="-25000" dirty="0" err="1">
                <a:solidFill>
                  <a:srgbClr val="FF0000"/>
                </a:solidFill>
                <a:sym typeface="Symbol"/>
              </a:rPr>
              <a:t>ph</a:t>
            </a:r>
            <a:endParaRPr lang="en-US" sz="2800" b="1" baseline="-25000" dirty="0">
              <a:solidFill>
                <a:srgbClr val="FF0000"/>
              </a:solidFill>
              <a:sym typeface="Symbol"/>
            </a:endParaRPr>
          </a:p>
          <a:p>
            <a:pPr algn="ctr" rtl="0"/>
            <a:endParaRPr lang="ar-SY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1000100" y="5429264"/>
            <a:ext cx="1071570" cy="81047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800" b="1" dirty="0" err="1">
                <a:solidFill>
                  <a:srgbClr val="00B050"/>
                </a:solidFill>
                <a:sym typeface="Symbol"/>
              </a:rPr>
              <a:t>i</a:t>
            </a:r>
            <a:r>
              <a:rPr lang="en-US" sz="2800" b="1" baseline="-25000" dirty="0" err="1">
                <a:solidFill>
                  <a:srgbClr val="00B050"/>
                </a:solidFill>
                <a:sym typeface="Symbol"/>
              </a:rPr>
              <a:t>ph</a:t>
            </a:r>
            <a:endParaRPr lang="en-US" sz="2800" b="1" baseline="-25000" dirty="0">
              <a:solidFill>
                <a:srgbClr val="00B050"/>
              </a:solidFill>
              <a:sym typeface="Symbol"/>
            </a:endParaRPr>
          </a:p>
          <a:p>
            <a:pPr algn="ctr" rtl="0"/>
            <a:endParaRPr lang="ar-SY" sz="2800" b="1" baseline="-25000" dirty="0">
              <a:solidFill>
                <a:srgbClr val="00B050"/>
              </a:solidFill>
            </a:endParaRPr>
          </a:p>
        </p:txBody>
      </p:sp>
      <p:pic>
        <p:nvPicPr>
          <p:cNvPr id="319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928670"/>
            <a:ext cx="5000660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مربع نص 7"/>
          <p:cNvSpPr txBox="1"/>
          <p:nvPr/>
        </p:nvSpPr>
        <p:spPr>
          <a:xfrm>
            <a:off x="7108049" y="1571612"/>
            <a:ext cx="50006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800" b="1" dirty="0">
                <a:sym typeface="Symbol"/>
              </a:rPr>
              <a:t></a:t>
            </a:r>
            <a:endParaRPr lang="ar-SY" sz="2800" b="1" baseline="-25000" dirty="0"/>
          </a:p>
        </p:txBody>
      </p:sp>
      <p:sp>
        <p:nvSpPr>
          <p:cNvPr id="9" name="مربع نص 8"/>
          <p:cNvSpPr txBox="1"/>
          <p:nvPr/>
        </p:nvSpPr>
        <p:spPr>
          <a:xfrm>
            <a:off x="7108049" y="3786190"/>
            <a:ext cx="50006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800" b="1" dirty="0">
                <a:sym typeface="Symbol"/>
              </a:rPr>
              <a:t></a:t>
            </a:r>
            <a:endParaRPr lang="ar-SY" sz="2800" b="1" baseline="-25000" dirty="0"/>
          </a:p>
        </p:txBody>
      </p:sp>
      <p:sp>
        <p:nvSpPr>
          <p:cNvPr id="10" name="مربع نص 9"/>
          <p:cNvSpPr txBox="1"/>
          <p:nvPr/>
        </p:nvSpPr>
        <p:spPr>
          <a:xfrm>
            <a:off x="7108049" y="5429264"/>
            <a:ext cx="50006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800" b="1" dirty="0">
                <a:sym typeface="Symbol"/>
              </a:rPr>
              <a:t></a:t>
            </a:r>
            <a:endParaRPr lang="ar-SY" sz="2800" b="1" baseline="-25000" dirty="0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89</a:t>
            </a:fld>
            <a:endParaRPr lang="ar-SY" dirty="0"/>
          </a:p>
        </p:txBody>
      </p:sp>
      <p:sp>
        <p:nvSpPr>
          <p:cNvPr id="12" name="عنصر نائب للتاريخ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3" name="عنصر نائب للتذييل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14" name="مربع نص 13"/>
          <p:cNvSpPr txBox="1"/>
          <p:nvPr/>
        </p:nvSpPr>
        <p:spPr>
          <a:xfrm>
            <a:off x="214282" y="428604"/>
            <a:ext cx="871543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  <a:sym typeface="Symbol"/>
              </a:rPr>
              <a:t>منحنيات جهد الخط – جهد الطور – تيار الطور من أجل أول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4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  <a:sym typeface="Symbol"/>
              </a:rPr>
              <a:t> توافقيات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9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500034" y="0"/>
            <a:ext cx="82153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مخطط البحث </a:t>
            </a:r>
          </a:p>
        </p:txBody>
      </p:sp>
      <p:sp>
        <p:nvSpPr>
          <p:cNvPr id="6" name="مربع نص 5"/>
          <p:cNvSpPr txBox="1"/>
          <p:nvPr/>
        </p:nvSpPr>
        <p:spPr>
          <a:xfrm>
            <a:off x="214282" y="285728"/>
            <a:ext cx="8572528" cy="63709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 algn="just">
              <a:buAutoNum type="arabicPeriod"/>
            </a:pPr>
            <a:r>
              <a:rPr lang="ar-SY" sz="2400" b="1" dirty="0">
                <a:solidFill>
                  <a:srgbClr val="0070C0"/>
                </a:solidFill>
                <a:cs typeface="Simplified Arabic" pitchFamily="2" charset="-78"/>
              </a:rPr>
              <a:t>مقدمة</a:t>
            </a:r>
          </a:p>
          <a:p>
            <a:pPr marL="514350" indent="-514350" algn="just">
              <a:buAutoNum type="arabicPeriod"/>
            </a:pPr>
            <a:r>
              <a:rPr lang="ar-SY" sz="2400" b="1" dirty="0">
                <a:solidFill>
                  <a:srgbClr val="0070C0"/>
                </a:solidFill>
                <a:cs typeface="Simplified Arabic" pitchFamily="2" charset="-78"/>
              </a:rPr>
              <a:t>المبدلات القالبة للجهد</a:t>
            </a:r>
          </a:p>
          <a:p>
            <a:pPr marL="971550" lvl="1" indent="-514350" algn="just">
              <a:buFont typeface="+mj-cs"/>
              <a:buAutoNum type="arabic2Minus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المبدلة القالبة أحادية الطور نصف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marL="1428750" lvl="2" indent="-514350" algn="just"/>
            <a:r>
              <a:rPr lang="ar-SY" sz="2400" b="1" i="1" dirty="0">
                <a:cs typeface="Simplified Arabic" pitchFamily="2" charset="-78"/>
              </a:rPr>
              <a:t>حمل </a:t>
            </a:r>
            <a:r>
              <a:rPr lang="ar-SY" sz="2400" b="1" i="1" dirty="0" err="1">
                <a:cs typeface="Simplified Arabic" pitchFamily="2" charset="-78"/>
              </a:rPr>
              <a:t>أومي</a:t>
            </a:r>
            <a:r>
              <a:rPr lang="ar-SY" sz="2400" b="1" i="1" dirty="0">
                <a:cs typeface="Simplified Arabic" pitchFamily="2" charset="-78"/>
              </a:rPr>
              <a:t> صرف – حمل تحريضي صرف – حمل </a:t>
            </a:r>
            <a:r>
              <a:rPr lang="ar-SY" sz="2400" b="1" i="1" dirty="0" err="1">
                <a:cs typeface="Simplified Arabic" pitchFamily="2" charset="-78"/>
              </a:rPr>
              <a:t>أومي</a:t>
            </a:r>
            <a:r>
              <a:rPr lang="ar-SY" sz="2400" b="1" i="1" dirty="0">
                <a:cs typeface="Simplified Arabic" pitchFamily="2" charset="-78"/>
              </a:rPr>
              <a:t> تحريضي</a:t>
            </a:r>
          </a:p>
          <a:p>
            <a:pPr marL="969264" lvl="2" indent="-514350" algn="just">
              <a:buFont typeface="+mj-cs"/>
              <a:buAutoNum type="arabic2Minus" startAt="2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المبدلة القالبة أحادية الطور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marL="1426464" lvl="3" indent="-514350" algn="just"/>
            <a:r>
              <a:rPr lang="ar-SY" sz="2400" b="1" i="1" dirty="0">
                <a:cs typeface="Simplified Arabic" pitchFamily="2" charset="-78"/>
              </a:rPr>
              <a:t>حمل </a:t>
            </a:r>
            <a:r>
              <a:rPr lang="ar-SY" sz="2400" b="1" i="1" dirty="0" err="1">
                <a:cs typeface="Simplified Arabic" pitchFamily="2" charset="-78"/>
              </a:rPr>
              <a:t>أومي</a:t>
            </a:r>
            <a:r>
              <a:rPr lang="ar-SY" sz="2400" b="1" i="1" dirty="0">
                <a:cs typeface="Simplified Arabic" pitchFamily="2" charset="-78"/>
              </a:rPr>
              <a:t> صرف – حمل تحريضي صرف – حمل </a:t>
            </a:r>
            <a:r>
              <a:rPr lang="ar-SY" sz="2400" b="1" i="1" dirty="0" err="1">
                <a:cs typeface="Simplified Arabic" pitchFamily="2" charset="-78"/>
              </a:rPr>
              <a:t>أومي</a:t>
            </a:r>
            <a:r>
              <a:rPr lang="ar-SY" sz="2400" b="1" i="1" dirty="0">
                <a:cs typeface="Simplified Arabic" pitchFamily="2" charset="-78"/>
              </a:rPr>
              <a:t> تحريضي</a:t>
            </a:r>
          </a:p>
          <a:p>
            <a:pPr marL="969264" lvl="3" indent="-514350" algn="just">
              <a:buFont typeface="+mj-cs"/>
              <a:buAutoNum type="arabic2Minus" startAt="3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المبدلة القالبة ثلاثية الطور</a:t>
            </a:r>
          </a:p>
          <a:p>
            <a:pPr marL="0" lvl="3" indent="-514350" algn="just">
              <a:buFont typeface="+mj-lt"/>
              <a:buAutoNum type="arabicPeriod" startAt="3"/>
            </a:pPr>
            <a:r>
              <a:rPr lang="ar-SY" sz="2400" b="1" dirty="0">
                <a:solidFill>
                  <a:srgbClr val="0070C0"/>
                </a:solidFill>
                <a:cs typeface="Simplified Arabic" pitchFamily="2" charset="-78"/>
              </a:rPr>
              <a:t>طرق التحكم بجهد الخرج في المبدلات القالبة المستقلة</a:t>
            </a: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طريقة التعديل العرضي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 وحيد النبضة – القالبة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طريقة التعديل العرضي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المطالي</a:t>
            </a: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 متعدد النبضات –القالبة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الجسرية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طريقة تعديل عرض النبضة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الجيبي</a:t>
            </a: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المثلثي</a:t>
            </a: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 </a:t>
            </a:r>
            <a:r>
              <a:rPr lang="en-US" sz="2400" b="1" dirty="0">
                <a:solidFill>
                  <a:srgbClr val="FF0000"/>
                </a:solidFill>
                <a:cs typeface="Simplified Arabic" pitchFamily="2" charset="-78"/>
              </a:rPr>
              <a:t>SPWM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marL="1426464" lvl="3" indent="-514350" algn="just"/>
            <a:r>
              <a:rPr lang="ar-SY" sz="2400" b="1" i="1" dirty="0">
                <a:cs typeface="Simplified Arabic" pitchFamily="2" charset="-78"/>
              </a:rPr>
              <a:t>القالبة نصف </a:t>
            </a:r>
            <a:r>
              <a:rPr lang="ar-SY" sz="2400" b="1" i="1" dirty="0" err="1">
                <a:cs typeface="Simplified Arabic" pitchFamily="2" charset="-78"/>
              </a:rPr>
              <a:t>الجسرية</a:t>
            </a:r>
            <a:r>
              <a:rPr lang="ar-SY" sz="2400" b="1" i="1" dirty="0">
                <a:cs typeface="Simplified Arabic" pitchFamily="2" charset="-78"/>
              </a:rPr>
              <a:t> – القالبة </a:t>
            </a:r>
            <a:r>
              <a:rPr lang="ar-SY" sz="2400" b="1" i="1" dirty="0" err="1">
                <a:cs typeface="Simplified Arabic" pitchFamily="2" charset="-78"/>
              </a:rPr>
              <a:t>الجسرية</a:t>
            </a:r>
            <a:r>
              <a:rPr lang="ar-SY" sz="2400" b="1" i="1" dirty="0">
                <a:cs typeface="Simplified Arabic" pitchFamily="2" charset="-78"/>
              </a:rPr>
              <a:t> – القالبة ثلاثية الطور</a:t>
            </a:r>
          </a:p>
          <a:p>
            <a:pPr marL="969264" lvl="3" indent="-514350" algn="just">
              <a:buFont typeface="+mj-cs"/>
              <a:buAutoNum type="arabic2Minus" startAt="4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طريقة التعديل المحسوب مسبقاً (المبرمج)</a:t>
            </a:r>
          </a:p>
          <a:p>
            <a:pPr marL="1426464" lvl="3" indent="-514350" algn="just"/>
            <a:r>
              <a:rPr lang="ar-SY" sz="2400" b="1" i="1" dirty="0">
                <a:cs typeface="Simplified Arabic" pitchFamily="2" charset="-78"/>
              </a:rPr>
              <a:t>القالبة نصف </a:t>
            </a:r>
            <a:r>
              <a:rPr lang="ar-SY" sz="2400" b="1" i="1" dirty="0" err="1">
                <a:cs typeface="Simplified Arabic" pitchFamily="2" charset="-78"/>
              </a:rPr>
              <a:t>الجسرية</a:t>
            </a:r>
            <a:r>
              <a:rPr lang="ar-SY" sz="2400" b="1" i="1" dirty="0">
                <a:cs typeface="Simplified Arabic" pitchFamily="2" charset="-78"/>
              </a:rPr>
              <a:t> – القالبة </a:t>
            </a:r>
            <a:r>
              <a:rPr lang="ar-SY" sz="2400" b="1" i="1" dirty="0" err="1">
                <a:cs typeface="Simplified Arabic" pitchFamily="2" charset="-78"/>
              </a:rPr>
              <a:t>الجسرية</a:t>
            </a:r>
            <a:endParaRPr lang="ar-SY" sz="2400" b="1" i="1" dirty="0">
              <a:cs typeface="Simplified Arabic" pitchFamily="2" charset="-78"/>
            </a:endParaRPr>
          </a:p>
          <a:p>
            <a:pPr marL="0" lvl="3" indent="-514350" algn="just">
              <a:buFont typeface="+mj-lt"/>
              <a:buAutoNum type="arabicPeriod" startAt="4"/>
            </a:pPr>
            <a:r>
              <a:rPr lang="ar-SY" sz="2400" b="1" dirty="0">
                <a:solidFill>
                  <a:srgbClr val="0070C0"/>
                </a:solidFill>
                <a:cs typeface="Simplified Arabic" pitchFamily="2" charset="-78"/>
              </a:rPr>
              <a:t>تحسين التركيب </a:t>
            </a:r>
            <a:r>
              <a:rPr lang="ar-SY" sz="2400" b="1" dirty="0" err="1">
                <a:solidFill>
                  <a:srgbClr val="0070C0"/>
                </a:solidFill>
                <a:cs typeface="Simplified Arabic" pitchFamily="2" charset="-78"/>
              </a:rPr>
              <a:t>الهارمونيكي</a:t>
            </a:r>
            <a:r>
              <a:rPr lang="ar-SY" sz="2400" b="1" dirty="0">
                <a:solidFill>
                  <a:srgbClr val="0070C0"/>
                </a:solidFill>
                <a:cs typeface="Simplified Arabic" pitchFamily="2" charset="-78"/>
              </a:rPr>
              <a:t> لمنحنيات الجهد في المبدلات القالبة المستقلة</a:t>
            </a: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جمع جهود أكثر من قالبة مستقلة</a:t>
            </a:r>
          </a:p>
          <a:p>
            <a:pPr marL="969264" lvl="3" indent="-514350" algn="just">
              <a:buFont typeface="+mj-cs"/>
              <a:buAutoNum type="arabic2Minus"/>
            </a:pPr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الحذف الانتقائي لتوافقيات محددة</a:t>
            </a:r>
            <a:endParaRPr lang="ar-SY" sz="24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62" name="Object 6"/>
          <p:cNvGraphicFramePr>
            <a:graphicFrameLocks noChangeAspect="1"/>
          </p:cNvGraphicFramePr>
          <p:nvPr/>
        </p:nvGraphicFramePr>
        <p:xfrm>
          <a:off x="1857356" y="1428736"/>
          <a:ext cx="5668962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79" name="Equation" r:id="rId3" imgW="2412720" imgH="444240" progId="Equation.DSMT4">
                  <p:embed/>
                </p:oleObj>
              </mc:Choice>
              <mc:Fallback>
                <p:oleObj name="Equation" r:id="rId3" imgW="2412720" imgH="4442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56" y="1428736"/>
                        <a:ext cx="5668962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4" name="Object 8"/>
          <p:cNvGraphicFramePr>
            <a:graphicFrameLocks noChangeAspect="1"/>
          </p:cNvGraphicFramePr>
          <p:nvPr/>
        </p:nvGraphicFramePr>
        <p:xfrm>
          <a:off x="1857356" y="2571744"/>
          <a:ext cx="5581650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80" name="Equation" r:id="rId5" imgW="2374560" imgH="431640" progId="Equation.DSMT4">
                  <p:embed/>
                </p:oleObj>
              </mc:Choice>
              <mc:Fallback>
                <p:oleObj name="Equation" r:id="rId5" imgW="2374560" imgH="43164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56" y="2571744"/>
                        <a:ext cx="5581650" cy="101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مربع نص 7"/>
          <p:cNvSpPr txBox="1"/>
          <p:nvPr/>
        </p:nvSpPr>
        <p:spPr>
          <a:xfrm>
            <a:off x="4357686" y="-71462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>
                <a:solidFill>
                  <a:srgbClr val="FF0000"/>
                </a:solidFill>
                <a:cs typeface="Simplified Arabic" pitchFamily="2" charset="-78"/>
              </a:rPr>
              <a:t>الحل</a:t>
            </a:r>
          </a:p>
        </p:txBody>
      </p:sp>
      <p:sp>
        <p:nvSpPr>
          <p:cNvPr id="9" name="مربع نص 8"/>
          <p:cNvSpPr txBox="1"/>
          <p:nvPr/>
        </p:nvSpPr>
        <p:spPr>
          <a:xfrm>
            <a:off x="428596" y="500042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10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 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,</a:t>
            </a:r>
            <a:r>
              <a:rPr lang="ar-SY" sz="2800" b="1" dirty="0">
                <a:cs typeface="Simplified Arabic" pitchFamily="2" charset="-78"/>
                <a:sym typeface="Symbol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cs typeface="Simplified Arabic" pitchFamily="2" charset="-78"/>
                <a:sym typeface="Symbol"/>
              </a:rPr>
              <a:t>f</a:t>
            </a:r>
            <a:r>
              <a:rPr lang="en-US" sz="2800" b="1" baseline="-25000" dirty="0" err="1">
                <a:solidFill>
                  <a:srgbClr val="0070C0"/>
                </a:solidFill>
                <a:cs typeface="Simplified Arabic" pitchFamily="2" charset="-78"/>
                <a:sym typeface="Symbol"/>
              </a:rPr>
              <a:t>out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=60 Hz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=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220 v ,</a:t>
            </a:r>
            <a:endParaRPr lang="ar-SY" sz="2800" b="1" dirty="0">
              <a:cs typeface="Simplified Arabic" pitchFamily="2" charset="-78"/>
              <a:sym typeface="Symbol"/>
            </a:endParaRP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حساب القيمة الفعالة لجهد الخط وجهد الطور</a:t>
            </a:r>
          </a:p>
        </p:txBody>
      </p:sp>
      <p:sp>
        <p:nvSpPr>
          <p:cNvPr id="10" name="مربع نص 9"/>
          <p:cNvSpPr txBox="1"/>
          <p:nvPr/>
        </p:nvSpPr>
        <p:spPr>
          <a:xfrm>
            <a:off x="428596" y="3643314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حساب القيمة الفعالة للمركبة الأساسية لكل من جهد الخط وجهد الطور</a:t>
            </a:r>
          </a:p>
        </p:txBody>
      </p:sp>
      <p:graphicFrame>
        <p:nvGraphicFramePr>
          <p:cNvPr id="301065" name="Object 9"/>
          <p:cNvGraphicFramePr>
            <a:graphicFrameLocks noChangeAspect="1"/>
          </p:cNvGraphicFramePr>
          <p:nvPr/>
        </p:nvGraphicFramePr>
        <p:xfrm>
          <a:off x="2000232" y="4214818"/>
          <a:ext cx="5746750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81" name="Equation" r:id="rId7" imgW="2450880" imgH="393480" progId="Equation.DSMT4">
                  <p:embed/>
                </p:oleObj>
              </mc:Choice>
              <mc:Fallback>
                <p:oleObj name="Equation" r:id="rId7" imgW="2450880" imgH="39348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4214818"/>
                        <a:ext cx="5746750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6" name="Object 4"/>
          <p:cNvGraphicFramePr>
            <a:graphicFrameLocks noChangeAspect="1"/>
          </p:cNvGraphicFramePr>
          <p:nvPr/>
        </p:nvGraphicFramePr>
        <p:xfrm>
          <a:off x="2085994" y="5214950"/>
          <a:ext cx="520065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82" name="Equation" r:id="rId9" imgW="2209680" imgH="393480" progId="Equation.DSMT4">
                  <p:embed/>
                </p:oleObj>
              </mc:Choice>
              <mc:Fallback>
                <p:oleObj name="Equation" r:id="rId9" imgW="2209680" imgH="393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994" y="5214950"/>
                        <a:ext cx="5200650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90</a:t>
            </a:fld>
            <a:endParaRPr lang="ar-SY" dirty="0"/>
          </a:p>
        </p:txBody>
      </p:sp>
      <p:sp>
        <p:nvSpPr>
          <p:cNvPr id="12" name="عنصر نائب للتاريخ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3" name="عنصر نائب للتذييل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0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30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1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30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2086" name="Object 6"/>
          <p:cNvGraphicFramePr>
            <a:graphicFrameLocks noChangeAspect="1"/>
          </p:cNvGraphicFramePr>
          <p:nvPr/>
        </p:nvGraphicFramePr>
        <p:xfrm>
          <a:off x="1714480" y="1357298"/>
          <a:ext cx="6118225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07" name="Equation" r:id="rId3" imgW="2603160" imgH="444240" progId="Equation.DSMT4">
                  <p:embed/>
                </p:oleObj>
              </mc:Choice>
              <mc:Fallback>
                <p:oleObj name="Equation" r:id="rId3" imgW="2603160" imgH="4442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480" y="1357298"/>
                        <a:ext cx="6118225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مربع نص 11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10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 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,</a:t>
            </a:r>
            <a:r>
              <a:rPr lang="ar-SY" sz="2800" b="1" dirty="0">
                <a:cs typeface="Simplified Arabic" pitchFamily="2" charset="-78"/>
                <a:sym typeface="Symbol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cs typeface="Simplified Arabic" pitchFamily="2" charset="-78"/>
                <a:sym typeface="Symbol"/>
              </a:rPr>
              <a:t>f</a:t>
            </a:r>
            <a:r>
              <a:rPr lang="en-US" sz="2800" b="1" baseline="-25000" dirty="0" err="1">
                <a:solidFill>
                  <a:srgbClr val="0070C0"/>
                </a:solidFill>
                <a:cs typeface="Simplified Arabic" pitchFamily="2" charset="-78"/>
                <a:sym typeface="Symbol"/>
              </a:rPr>
              <a:t>out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=60 Hz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=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220 v ,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  <a:sym typeface="Symbol"/>
            </a:endParaRP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حساب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الـ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</a:t>
            </a:r>
            <a:r>
              <a:rPr lang="en-US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THD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لجهد الخط</a:t>
            </a:r>
          </a:p>
        </p:txBody>
      </p:sp>
      <p:sp>
        <p:nvSpPr>
          <p:cNvPr id="13" name="مربع نص 12"/>
          <p:cNvSpPr txBox="1"/>
          <p:nvPr/>
        </p:nvSpPr>
        <p:spPr>
          <a:xfrm>
            <a:off x="428596" y="3500438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حساب القيمة الفعالة لتيار الطور</a:t>
            </a:r>
          </a:p>
        </p:txBody>
      </p:sp>
      <p:graphicFrame>
        <p:nvGraphicFramePr>
          <p:cNvPr id="302092" name="Object 12"/>
          <p:cNvGraphicFramePr>
            <a:graphicFrameLocks noChangeAspect="1"/>
          </p:cNvGraphicFramePr>
          <p:nvPr/>
        </p:nvGraphicFramePr>
        <p:xfrm>
          <a:off x="1500166" y="4071942"/>
          <a:ext cx="6464300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08" name="Equation" r:id="rId5" imgW="2743200" imgH="419040" progId="Equation.DSMT4">
                  <p:embed/>
                </p:oleObj>
              </mc:Choice>
              <mc:Fallback>
                <p:oleObj name="Equation" r:id="rId5" imgW="2743200" imgH="41904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66" y="4071942"/>
                        <a:ext cx="6464300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/>
        </p:nvGraphicFramePr>
        <p:xfrm>
          <a:off x="1733576" y="2428868"/>
          <a:ext cx="6481762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09" name="Equation" r:id="rId7" imgW="2755800" imgH="393480" progId="Equation.DSMT4">
                  <p:embed/>
                </p:oleObj>
              </mc:Choice>
              <mc:Fallback>
                <p:oleObj name="Equation" r:id="rId7" imgW="2755800" imgH="393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3576" y="2428868"/>
                        <a:ext cx="6481762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مربع نص 14"/>
          <p:cNvSpPr txBox="1"/>
          <p:nvPr/>
        </p:nvSpPr>
        <p:spPr>
          <a:xfrm>
            <a:off x="428596" y="5143512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الاستطاعة الفعالة المستهلكة في الحمولة</a:t>
            </a:r>
          </a:p>
        </p:txBody>
      </p:sp>
      <p:graphicFrame>
        <p:nvGraphicFramePr>
          <p:cNvPr id="302094" name="Object 14"/>
          <p:cNvGraphicFramePr>
            <a:graphicFrameLocks noChangeAspect="1"/>
          </p:cNvGraphicFramePr>
          <p:nvPr/>
        </p:nvGraphicFramePr>
        <p:xfrm>
          <a:off x="928662" y="5786438"/>
          <a:ext cx="77628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10" name="Equation" r:id="rId9" imgW="3288960" imgH="241200" progId="Equation.DSMT4">
                  <p:embed/>
                </p:oleObj>
              </mc:Choice>
              <mc:Fallback>
                <p:oleObj name="Equation" r:id="rId9" imgW="3288960" imgH="2412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5786438"/>
                        <a:ext cx="7762875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91</a:t>
            </a:fld>
            <a:endParaRPr lang="ar-SY" dirty="0"/>
          </a:p>
        </p:txBody>
      </p:sp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1" name="عنصر نائب للتذييل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2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2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2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2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30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2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2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30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92</a:t>
            </a:fld>
            <a:endParaRPr lang="ar-SY" dirty="0"/>
          </a:p>
        </p:txBody>
      </p:sp>
      <p:pic>
        <p:nvPicPr>
          <p:cNvPr id="5" name="صورة 4" descr="power2_fig2_8_2parts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08440"/>
            <a:ext cx="3629253" cy="5892394"/>
          </a:xfrm>
          <a:prstGeom prst="rect">
            <a:avLst/>
          </a:prstGeom>
        </p:spPr>
      </p:pic>
      <p:pic>
        <p:nvPicPr>
          <p:cNvPr id="6" name="صورة 5" descr="power2_fig2_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6860" y="476672"/>
            <a:ext cx="5404836" cy="2160240"/>
          </a:xfrm>
          <a:prstGeom prst="rect">
            <a:avLst/>
          </a:prstGeom>
        </p:spPr>
      </p:pic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4139952" y="3429000"/>
          <a:ext cx="1524000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87" name="Equation" r:id="rId5" imgW="647640" imgH="431640" progId="Equation.DSMT4">
                  <p:embed/>
                </p:oleObj>
              </mc:Choice>
              <mc:Fallback>
                <p:oleObj name="Equation" r:id="rId5" imgW="647640" imgH="431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3429000"/>
                        <a:ext cx="1524000" cy="101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/>
          <p:cNvGraphicFramePr>
            <a:graphicFrameLocks noChangeAspect="1"/>
          </p:cNvGraphicFramePr>
          <p:nvPr/>
        </p:nvGraphicFramePr>
        <p:xfrm>
          <a:off x="4211960" y="5517232"/>
          <a:ext cx="4005263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88" name="Equation" r:id="rId7" imgW="1701720" imgH="393480" progId="Equation.DSMT4">
                  <p:embed/>
                </p:oleObj>
              </mc:Choice>
              <mc:Fallback>
                <p:oleObj name="Equation" r:id="rId7" imgW="1701720" imgH="39348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5517232"/>
                        <a:ext cx="4005263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3965726" y="2690917"/>
            <a:ext cx="427868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التيار الوسطي لمنبع التغذية</a:t>
            </a:r>
          </a:p>
        </p:txBody>
      </p:sp>
      <p:sp>
        <p:nvSpPr>
          <p:cNvPr id="11" name="مربع نص 10"/>
          <p:cNvSpPr txBox="1"/>
          <p:nvPr/>
        </p:nvSpPr>
        <p:spPr>
          <a:xfrm>
            <a:off x="3821710" y="4801270"/>
            <a:ext cx="45667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الوسطية لتيار الترانزستور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467544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10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 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,</a:t>
            </a:r>
            <a:r>
              <a:rPr lang="ar-SY" sz="2800" b="1" dirty="0">
                <a:cs typeface="Simplified Arabic" pitchFamily="2" charset="-78"/>
                <a:sym typeface="Symbol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cs typeface="Simplified Arabic" pitchFamily="2" charset="-78"/>
                <a:sym typeface="Symbol"/>
              </a:rPr>
              <a:t>f</a:t>
            </a:r>
            <a:r>
              <a:rPr lang="en-US" sz="2800" b="1" baseline="-25000" dirty="0" err="1">
                <a:solidFill>
                  <a:srgbClr val="0070C0"/>
                </a:solidFill>
                <a:cs typeface="Simplified Arabic" pitchFamily="2" charset="-78"/>
                <a:sym typeface="Symbol"/>
              </a:rPr>
              <a:t>out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=60 Hz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=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220 v ,</a:t>
            </a:r>
            <a:endParaRPr lang="ar-SY" sz="2800" b="1" dirty="0">
              <a:cs typeface="Simplified Arabic" pitchFamily="2" charset="-78"/>
              <a:sym typeface="Symbol"/>
            </a:endParaRPr>
          </a:p>
        </p:txBody>
      </p:sp>
      <p:graphicFrame>
        <p:nvGraphicFramePr>
          <p:cNvPr id="13" name="Object 5"/>
          <p:cNvGraphicFramePr>
            <a:graphicFrameLocks noChangeAspect="1"/>
          </p:cNvGraphicFramePr>
          <p:nvPr/>
        </p:nvGraphicFramePr>
        <p:xfrm>
          <a:off x="5754315" y="3433694"/>
          <a:ext cx="2778125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89" name="Equation" r:id="rId9" imgW="1180800" imgH="393480" progId="Equation.DSMT4">
                  <p:embed/>
                </p:oleObj>
              </mc:Choice>
              <mc:Fallback>
                <p:oleObj name="Equation" r:id="rId9" imgW="118080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4315" y="3433694"/>
                        <a:ext cx="2778125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مربع نص 13">
            <a:hlinkClick r:id="rId11" action="ppaction://hlinksldjump"/>
          </p:cNvPr>
          <p:cNvSpPr txBox="1"/>
          <p:nvPr/>
        </p:nvSpPr>
        <p:spPr>
          <a:xfrm>
            <a:off x="0" y="0"/>
            <a:ext cx="86409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1200" b="1" dirty="0">
                <a:cs typeface="Simplified Arabic" pitchFamily="2" charset="-78"/>
              </a:rPr>
              <a:t>عودة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4357686" y="428604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>
                <a:solidFill>
                  <a:srgbClr val="FF0000"/>
                </a:solidFill>
                <a:cs typeface="Simplified Arabic" pitchFamily="2" charset="-78"/>
              </a:rPr>
              <a:t>مسألة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428596" y="1115027"/>
            <a:ext cx="8358246" cy="48320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مبدلة قالبة مستقلة </a:t>
            </a:r>
            <a:r>
              <a:rPr lang="ar-SY" sz="2800" b="1" dirty="0" err="1">
                <a:cs typeface="Simplified Arabic" pitchFamily="2" charset="-78"/>
              </a:rPr>
              <a:t>جسرية</a:t>
            </a:r>
            <a:r>
              <a:rPr lang="ar-SY" sz="2800" b="1" dirty="0">
                <a:cs typeface="Simplified Arabic" pitchFamily="2" charset="-78"/>
              </a:rPr>
              <a:t> أحادية الطور تغذي حمولة </a:t>
            </a:r>
            <a:r>
              <a:rPr lang="ar-SY" sz="2800" b="1" dirty="0" err="1">
                <a:cs typeface="Simplified Arabic" pitchFamily="2" charset="-78"/>
              </a:rPr>
              <a:t>أومية</a:t>
            </a:r>
            <a:r>
              <a:rPr lang="ar-SY" sz="2800" b="1" dirty="0">
                <a:cs typeface="Simplified Arabic" pitchFamily="2" charset="-78"/>
              </a:rPr>
              <a:t> صرفة </a:t>
            </a:r>
            <a:r>
              <a:rPr lang="ar-SY" sz="2800" b="1" dirty="0">
                <a:cs typeface="Simplified Arabic" pitchFamily="2" charset="-78"/>
                <a:sym typeface="Symbol"/>
              </a:rPr>
              <a:t>فإذا كانت القيمة الاسمية لجهد الدخل المستمر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220 v</a:t>
            </a:r>
            <a:r>
              <a:rPr lang="ar-SY" sz="2800" b="1" dirty="0">
                <a:cs typeface="Simplified Arabic" pitchFamily="2" charset="-78"/>
              </a:rPr>
              <a:t> وكانت طريقة التحكم المستخدمة هي التعديل العرضي </a:t>
            </a:r>
            <a:r>
              <a:rPr lang="ar-SY" sz="2800" b="1" dirty="0" err="1">
                <a:cs typeface="Simplified Arabic" pitchFamily="2" charset="-78"/>
              </a:rPr>
              <a:t>المطالي</a:t>
            </a:r>
            <a:r>
              <a:rPr lang="ar-SY" sz="2800" b="1" dirty="0">
                <a:cs typeface="Simplified Arabic" pitchFamily="2" charset="-78"/>
              </a:rPr>
              <a:t> متعدد النبضات (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P=5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 = 30 </a:t>
            </a:r>
            <a:r>
              <a:rPr lang="en-US" sz="2800" b="1" baseline="30000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</a:t>
            </a:r>
            <a:r>
              <a:rPr lang="ar-SY" sz="2800" b="1" dirty="0">
                <a:cs typeface="Simplified Arabic" pitchFamily="2" charset="-78"/>
              </a:rPr>
              <a:t>).</a:t>
            </a:r>
            <a:endParaRPr lang="en-US" sz="2800" b="1" dirty="0">
              <a:solidFill>
                <a:srgbClr val="0070C0"/>
              </a:solidFill>
              <a:cs typeface="Simplified Arabic" pitchFamily="2" charset="-78"/>
              <a:sym typeface="Symbol"/>
            </a:endParaRPr>
          </a:p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المطلوب :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  <a:sym typeface="Symbol"/>
              </a:rPr>
              <a:t> أحسب القيمة الفعالة لجهد الحمولة 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  <a:sym typeface="Symbol"/>
              </a:rPr>
              <a:t> أحسب عرض النبضة اللازم للحصول على نفس استطاعة الحمولة الفعالة إذا زاد جهد الدخل بمقدار </a:t>
            </a:r>
            <a:r>
              <a:rPr lang="en-US" sz="2800" b="1" dirty="0">
                <a:cs typeface="Simplified Arabic" pitchFamily="2" charset="-78"/>
                <a:sym typeface="Symbol"/>
              </a:rPr>
              <a:t>10%</a:t>
            </a:r>
            <a:r>
              <a:rPr lang="ar-SY" sz="2800" b="1" dirty="0">
                <a:cs typeface="Simplified Arabic" pitchFamily="2" charset="-78"/>
                <a:sym typeface="Symbol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cs typeface="Simplified Arabic" pitchFamily="2" charset="-78"/>
                <a:sym typeface="Symbol"/>
              </a:rPr>
              <a:t> أحسب القيمة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الأصغرية</a:t>
            </a:r>
            <a:r>
              <a:rPr lang="ar-SY" sz="2800" b="1" dirty="0">
                <a:cs typeface="Simplified Arabic" pitchFamily="2" charset="-78"/>
                <a:sym typeface="Symbol"/>
              </a:rPr>
              <a:t> لجهد الدخل المستمر للحصول على نفس استطاعة الحمولة الفعالة إذا اعتبرنا أن عرض النبضة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الأعظمي</a:t>
            </a:r>
            <a:r>
              <a:rPr lang="ar-SY" sz="2800" b="1" dirty="0">
                <a:cs typeface="Simplified Arabic" pitchFamily="2" charset="-78"/>
                <a:sym typeface="Symbol"/>
              </a:rPr>
              <a:t> الممكن تطبيقه هو </a:t>
            </a:r>
            <a:r>
              <a:rPr lang="en-US" sz="2800" b="1" dirty="0">
                <a:cs typeface="Simplified Arabic" pitchFamily="2" charset="-78"/>
                <a:sym typeface="Symbol"/>
              </a:rPr>
              <a:t>35 </a:t>
            </a:r>
            <a:r>
              <a:rPr lang="en-US" sz="2800" b="1" baseline="30000" dirty="0">
                <a:cs typeface="Simplified Arabic" pitchFamily="2" charset="-78"/>
                <a:sym typeface="Symbol"/>
              </a:rPr>
              <a:t></a:t>
            </a:r>
            <a:r>
              <a:rPr lang="ar-SY" sz="2800" b="1" dirty="0">
                <a:cs typeface="Simplified Arabic" pitchFamily="2" charset="-78"/>
                <a:sym typeface="Symbol"/>
              </a:rPr>
              <a:t>.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93</a:t>
            </a:fld>
            <a:endParaRPr lang="ar-SY" dirty="0"/>
          </a:p>
        </p:txBody>
      </p:sp>
      <p:sp>
        <p:nvSpPr>
          <p:cNvPr id="6" name="عنصر نائب للتاريخ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7" name="عنصر نائب للتذييل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428596" y="638417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=220 v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P=5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 = 30 </a:t>
            </a:r>
            <a:r>
              <a:rPr lang="en-US" sz="2800" b="1" baseline="30000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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أحسب القيمة الفعالة لجهد الحمولة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4357686" y="-71462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>
                <a:solidFill>
                  <a:srgbClr val="FF0000"/>
                </a:solidFill>
                <a:cs typeface="Simplified Arabic" pitchFamily="2" charset="-78"/>
              </a:rPr>
              <a:t>الحل</a:t>
            </a:r>
          </a:p>
        </p:txBody>
      </p:sp>
      <p:graphicFrame>
        <p:nvGraphicFramePr>
          <p:cNvPr id="309250" name="Object 3"/>
          <p:cNvGraphicFramePr>
            <a:graphicFrameLocks noChangeAspect="1"/>
          </p:cNvGraphicFramePr>
          <p:nvPr/>
        </p:nvGraphicFramePr>
        <p:xfrm>
          <a:off x="1928794" y="1714488"/>
          <a:ext cx="5365750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62" name="Equation" r:id="rId3" imgW="2286000" imgH="444240" progId="Equation.DSMT4">
                  <p:embed/>
                </p:oleObj>
              </mc:Choice>
              <mc:Fallback>
                <p:oleObj name="Equation" r:id="rId3" imgW="228600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794" y="1714488"/>
                        <a:ext cx="5365750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مربع نص 5"/>
          <p:cNvSpPr txBox="1"/>
          <p:nvPr/>
        </p:nvSpPr>
        <p:spPr>
          <a:xfrm>
            <a:off x="428596" y="3000372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أحسب عرض النبضة اللازم للحصول على نفس استطاعة الحمولة الفعالة إذا زاد جهد الدخل بمقدار </a:t>
            </a:r>
            <a:r>
              <a:rPr lang="en-US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10%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  <a:sym typeface="Symbol"/>
            </a:endParaRPr>
          </a:p>
        </p:txBody>
      </p:sp>
      <p:graphicFrame>
        <p:nvGraphicFramePr>
          <p:cNvPr id="309251" name="Object 3"/>
          <p:cNvGraphicFramePr>
            <a:graphicFrameLocks noChangeAspect="1"/>
          </p:cNvGraphicFramePr>
          <p:nvPr/>
        </p:nvGraphicFramePr>
        <p:xfrm>
          <a:off x="2500298" y="4214818"/>
          <a:ext cx="427831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63" name="Equation" r:id="rId5" imgW="1815840" imgH="241200" progId="Equation.DSMT4">
                  <p:embed/>
                </p:oleObj>
              </mc:Choice>
              <mc:Fallback>
                <p:oleObj name="Equation" r:id="rId5" imgW="1815840" imgH="241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214818"/>
                        <a:ext cx="4278312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52" name="Object 4"/>
          <p:cNvGraphicFramePr>
            <a:graphicFrameLocks noChangeAspect="1"/>
          </p:cNvGraphicFramePr>
          <p:nvPr/>
        </p:nvGraphicFramePr>
        <p:xfrm>
          <a:off x="571472" y="5110182"/>
          <a:ext cx="8212137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64" name="Equation" r:id="rId7" imgW="3492360" imgH="469800" progId="Equation.DSMT4">
                  <p:embed/>
                </p:oleObj>
              </mc:Choice>
              <mc:Fallback>
                <p:oleObj name="Equation" r:id="rId7" imgW="3492360" imgH="4698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472" y="5110182"/>
                        <a:ext cx="8212137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عنصر نائب لرقم الشريحة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94</a:t>
            </a:fld>
            <a:endParaRPr lang="ar-SY" dirty="0"/>
          </a:p>
        </p:txBody>
      </p:sp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9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9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9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9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0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30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428596" y="357166"/>
            <a:ext cx="8358246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=220 v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P=5 , </a:t>
            </a:r>
            <a:r>
              <a:rPr lang="en-US" sz="2800" b="1" dirty="0" err="1">
                <a:solidFill>
                  <a:srgbClr val="0070C0"/>
                </a:solidFill>
                <a:cs typeface="Simplified Arabic" pitchFamily="2" charset="-78"/>
                <a:sym typeface="Symbol"/>
              </a:rPr>
              <a:t>v</a:t>
            </a:r>
            <a:r>
              <a:rPr lang="en-US" sz="2800" b="1" baseline="-25000" dirty="0" err="1">
                <a:solidFill>
                  <a:srgbClr val="0070C0"/>
                </a:solidFill>
                <a:cs typeface="Simplified Arabic" pitchFamily="2" charset="-78"/>
                <a:sym typeface="Symbol"/>
              </a:rPr>
              <a:t>Lrms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 = 200.83 v ,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  <a:sym typeface="Symbol"/>
            </a:endParaRP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أحسب القيمة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الأصغرية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</a:t>
            </a:r>
            <a:r>
              <a:rPr lang="ar-SY" sz="2800" b="1">
                <a:solidFill>
                  <a:srgbClr val="00B050"/>
                </a:solidFill>
                <a:cs typeface="Simplified Arabic" pitchFamily="2" charset="-78"/>
                <a:sym typeface="Symbol"/>
              </a:rPr>
              <a:t>لجهد الدخل 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المستمر إذا اعتبرنا أن عرض النبضة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الأعظمي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الممكن هو </a:t>
            </a:r>
            <a:r>
              <a:rPr lang="en-US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35 </a:t>
            </a:r>
            <a:r>
              <a:rPr lang="en-US" sz="2800" b="1" baseline="30000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</a:t>
            </a:r>
            <a:endParaRPr lang="en-US" sz="2800" b="1" dirty="0">
              <a:solidFill>
                <a:srgbClr val="0070C0"/>
              </a:solidFill>
              <a:cs typeface="Simplified Arabic" pitchFamily="2" charset="-78"/>
              <a:sym typeface="Symbol"/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4357686" y="-71462"/>
            <a:ext cx="12858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3200" b="1" dirty="0">
                <a:solidFill>
                  <a:srgbClr val="FF0000"/>
                </a:solidFill>
                <a:cs typeface="Simplified Arabic" pitchFamily="2" charset="-78"/>
              </a:rPr>
              <a:t>الحل</a:t>
            </a:r>
          </a:p>
        </p:txBody>
      </p:sp>
      <p:graphicFrame>
        <p:nvGraphicFramePr>
          <p:cNvPr id="309253" name="Object 5"/>
          <p:cNvGraphicFramePr>
            <a:graphicFrameLocks noChangeAspect="1"/>
          </p:cNvGraphicFramePr>
          <p:nvPr/>
        </p:nvGraphicFramePr>
        <p:xfrm>
          <a:off x="908057" y="5143512"/>
          <a:ext cx="4592637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97" name="Equation" r:id="rId3" imgW="1955520" imgH="444240" progId="Equation.DSMT4">
                  <p:embed/>
                </p:oleObj>
              </mc:Choice>
              <mc:Fallback>
                <p:oleObj name="Equation" r:id="rId3" imgW="1955520" imgH="4442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057" y="5143512"/>
                        <a:ext cx="4592637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/>
        </p:nvGraphicFramePr>
        <p:xfrm>
          <a:off x="2286794" y="1785926"/>
          <a:ext cx="4570413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98" name="Equation" r:id="rId5" imgW="1942920" imgH="469800" progId="Equation.DSMT4">
                  <p:embed/>
                </p:oleObj>
              </mc:Choice>
              <mc:Fallback>
                <p:oleObj name="Equation" r:id="rId5" imgW="1942920" imgH="469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794" y="1785926"/>
                        <a:ext cx="4570413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/>
        </p:nvGraphicFramePr>
        <p:xfrm>
          <a:off x="1552575" y="2965450"/>
          <a:ext cx="6038850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99" name="Equation" r:id="rId7" imgW="2565360" imgH="482400" progId="Equation.DSMT4">
                  <p:embed/>
                </p:oleObj>
              </mc:Choice>
              <mc:Fallback>
                <p:oleObj name="Equation" r:id="rId7" imgW="2565360" imgH="4824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575" y="2965450"/>
                        <a:ext cx="6038850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1649413" y="4027499"/>
          <a:ext cx="5845175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00" name="Equation" r:id="rId9" imgW="2489040" imgH="444240" progId="Equation.DSMT4">
                  <p:embed/>
                </p:oleObj>
              </mc:Choice>
              <mc:Fallback>
                <p:oleObj name="Equation" r:id="rId9" imgW="2489040" imgH="44424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9413" y="4027499"/>
                        <a:ext cx="5845175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5643570" y="5432443"/>
          <a:ext cx="29337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01" name="Equation" r:id="rId11" imgW="1244520" imgH="241200" progId="Equation.DSMT4">
                  <p:embed/>
                </p:oleObj>
              </mc:Choice>
              <mc:Fallback>
                <p:oleObj name="Equation" r:id="rId11" imgW="1244520" imgH="241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5432443"/>
                        <a:ext cx="29337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95</a:t>
            </a:fld>
            <a:endParaRPr lang="ar-SY" dirty="0"/>
          </a:p>
        </p:txBody>
      </p:sp>
      <p:sp>
        <p:nvSpPr>
          <p:cNvPr id="13" name="عنصر نائب للتاريخ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Y"/>
              <a:t>2018-2019</a:t>
            </a:r>
          </a:p>
        </p:txBody>
      </p:sp>
      <p:sp>
        <p:nvSpPr>
          <p:cNvPr id="14" name="عنصر نائب للتذييل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– القالبة المستقلة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9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9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309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7171&quot;&gt;&lt;/object&gt;&lt;object type=&quot;2&quot; unique_id=&quot;17172&quot;&gt;&lt;object type=&quot;3&quot; unique_id=&quot;17173&quot;&gt;&lt;property id=&quot;20148&quot; value=&quot;5&quot;/&gt;&lt;property id=&quot;20300&quot; value=&quot;Slide 1 - &amp;quot;المبدلات القالبة المستقلة&amp;#x0D;&amp;#x0A;Self Commutation Inverters&amp;quot;&quot;/&gt;&lt;property id=&quot;20307&quot; value=&quot;422&quot;/&gt;&lt;/object&gt;&lt;object type=&quot;3&quot; unique_id=&quot;17174&quot;&gt;&lt;property id=&quot;20148&quot; value=&quot;5&quot;/&gt;&lt;property id=&quot;20300&quot; value=&quot;Slide 2&quot;/&gt;&lt;property id=&quot;20307&quot; value=&quot;260&quot;/&gt;&lt;/object&gt;&lt;object type=&quot;3&quot; unique_id=&quot;17175&quot;&gt;&lt;property id=&quot;20148&quot; value=&quot;5&quot;/&gt;&lt;property id=&quot;20300&quot; value=&quot;Slide 3&quot;/&gt;&lt;property id=&quot;20307&quot; value=&quot;433&quot;/&gt;&lt;/object&gt;&lt;object type=&quot;3&quot; unique_id=&quot;17176&quot;&gt;&lt;property id=&quot;20148&quot; value=&quot;5&quot;/&gt;&lt;property id=&quot;20300&quot; value=&quot;Slide 4&quot;/&gt;&lt;property id=&quot;20307&quot; value=&quot;438&quot;/&gt;&lt;/object&gt;&lt;object type=&quot;3&quot; unique_id=&quot;17177&quot;&gt;&lt;property id=&quot;20148&quot; value=&quot;5&quot;/&gt;&lt;property id=&quot;20300&quot; value=&quot;Slide 5&quot;/&gt;&lt;property id=&quot;20307&quot; value=&quot;442&quot;/&gt;&lt;/object&gt;&lt;object type=&quot;3&quot; unique_id=&quot;17178&quot;&gt;&lt;property id=&quot;20148&quot; value=&quot;5&quot;/&gt;&lt;property id=&quot;20300&quot; value=&quot;Slide 6&quot;/&gt;&lt;property id=&quot;20307&quot; value=&quot;439&quot;/&gt;&lt;/object&gt;&lt;object type=&quot;3&quot; unique_id=&quot;17179&quot;&gt;&lt;property id=&quot;20148&quot; value=&quot;5&quot;/&gt;&lt;property id=&quot;20300&quot; value=&quot;Slide 7&quot;/&gt;&lt;property id=&quot;20307&quot; value=&quot;440&quot;/&gt;&lt;/object&gt;&lt;object type=&quot;3&quot; unique_id=&quot;17180&quot;&gt;&lt;property id=&quot;20148&quot; value=&quot;5&quot;/&gt;&lt;property id=&quot;20300&quot; value=&quot;Slide 8&quot;/&gt;&lt;property id=&quot;20307&quot; value=&quot;443&quot;/&gt;&lt;/object&gt;&lt;object type=&quot;3&quot; unique_id=&quot;17181&quot;&gt;&lt;property id=&quot;20148&quot; value=&quot;5&quot;/&gt;&lt;property id=&quot;20300&quot; value=&quot;Slide 9&quot;/&gt;&lt;property id=&quot;20307&quot; value=&quot;444&quot;/&gt;&lt;/object&gt;&lt;object type=&quot;3&quot; unique_id=&quot;17182&quot;&gt;&lt;property id=&quot;20148&quot; value=&quot;5&quot;/&gt;&lt;property id=&quot;20300&quot; value=&quot;Slide 10&quot;/&gt;&lt;property id=&quot;20307&quot; value=&quot;434&quot;/&gt;&lt;/object&gt;&lt;object type=&quot;3&quot; unique_id=&quot;17183&quot;&gt;&lt;property id=&quot;20148&quot; value=&quot;5&quot;/&gt;&lt;property id=&quot;20300&quot; value=&quot;Slide 11&quot;/&gt;&lt;property id=&quot;20307&quot; value=&quot;429&quot;/&gt;&lt;/object&gt;&lt;object type=&quot;3&quot; unique_id=&quot;17184&quot;&gt;&lt;property id=&quot;20148&quot; value=&quot;5&quot;/&gt;&lt;property id=&quot;20300&quot; value=&quot;Slide 12&quot;/&gt;&lt;property id=&quot;20307&quot; value=&quot;370&quot;/&gt;&lt;/object&gt;&lt;object type=&quot;3&quot; unique_id=&quot;17185&quot;&gt;&lt;property id=&quot;20148&quot; value=&quot;5&quot;/&gt;&lt;property id=&quot;20300&quot; value=&quot;Slide 13&quot;/&gt;&lt;property id=&quot;20307&quot; value=&quot;371&quot;/&gt;&lt;/object&gt;&lt;object type=&quot;3&quot; unique_id=&quot;17186&quot;&gt;&lt;property id=&quot;20148&quot; value=&quot;5&quot;/&gt;&lt;property id=&quot;20300&quot; value=&quot;Slide 14&quot;/&gt;&lt;property id=&quot;20307&quot; value=&quot;320&quot;/&gt;&lt;/object&gt;&lt;object type=&quot;3&quot; unique_id=&quot;17187&quot;&gt;&lt;property id=&quot;20148&quot; value=&quot;5&quot;/&gt;&lt;property id=&quot;20300&quot; value=&quot;Slide 15&quot;/&gt;&lt;property id=&quot;20307&quot; value=&quot;344&quot;/&gt;&lt;/object&gt;&lt;object type=&quot;3&quot; unique_id=&quot;17188&quot;&gt;&lt;property id=&quot;20148&quot; value=&quot;5&quot;/&gt;&lt;property id=&quot;20300&quot; value=&quot;Slide 16&quot;/&gt;&lt;property id=&quot;20307&quot; value=&quot;372&quot;/&gt;&lt;/object&gt;&lt;object type=&quot;3&quot; unique_id=&quot;17189&quot;&gt;&lt;property id=&quot;20148&quot; value=&quot;5&quot;/&gt;&lt;property id=&quot;20300&quot; value=&quot;Slide 17&quot;/&gt;&lt;property id=&quot;20307&quot; value=&quot;345&quot;/&gt;&lt;/object&gt;&lt;object type=&quot;3&quot; unique_id=&quot;17190&quot;&gt;&lt;property id=&quot;20148&quot; value=&quot;5&quot;/&gt;&lt;property id=&quot;20300&quot; value=&quot;Slide 18&quot;/&gt;&lt;property id=&quot;20307&quot; value=&quot;373&quot;/&gt;&lt;/object&gt;&lt;object type=&quot;3&quot; unique_id=&quot;17191&quot;&gt;&lt;property id=&quot;20148&quot; value=&quot;5&quot;/&gt;&lt;property id=&quot;20300&quot; value=&quot;Slide 19&quot;/&gt;&lt;property id=&quot;20307&quot; value=&quot;323&quot;/&gt;&lt;/object&gt;&lt;object type=&quot;3&quot; unique_id=&quot;17192&quot;&gt;&lt;property id=&quot;20148&quot; value=&quot;5&quot;/&gt;&lt;property id=&quot;20300&quot; value=&quot;Slide 20&quot;/&gt;&lt;property id=&quot;20307&quot; value=&quot;374&quot;/&gt;&lt;/object&gt;&lt;object type=&quot;3&quot; unique_id=&quot;17193&quot;&gt;&lt;property id=&quot;20148&quot; value=&quot;5&quot;/&gt;&lt;property id=&quot;20300&quot; value=&quot;Slide 21&quot;/&gt;&lt;property id=&quot;20307&quot; value=&quot;346&quot;/&gt;&lt;/object&gt;&lt;object type=&quot;3&quot; unique_id=&quot;17194&quot;&gt;&lt;property id=&quot;20148&quot; value=&quot;5&quot;/&gt;&lt;property id=&quot;20300&quot; value=&quot;Slide 22&quot;/&gt;&lt;property id=&quot;20307&quot; value=&quot;347&quot;/&gt;&lt;/object&gt;&lt;object type=&quot;3&quot; unique_id=&quot;17195&quot;&gt;&lt;property id=&quot;20148&quot; value=&quot;5&quot;/&gt;&lt;property id=&quot;20300&quot; value=&quot;Slide 23&quot;/&gt;&lt;property id=&quot;20307&quot; value=&quot;351&quot;/&gt;&lt;/object&gt;&lt;object type=&quot;3&quot; unique_id=&quot;17196&quot;&gt;&lt;property id=&quot;20148&quot; value=&quot;5&quot;/&gt;&lt;property id=&quot;20300&quot; value=&quot;Slide 24&quot;/&gt;&lt;property id=&quot;20307&quot; value=&quot;375&quot;/&gt;&lt;/object&gt;&lt;object type=&quot;3&quot; unique_id=&quot;17197&quot;&gt;&lt;property id=&quot;20148&quot; value=&quot;5&quot;/&gt;&lt;property id=&quot;20300&quot; value=&quot;Slide 25&quot;/&gt;&lt;property id=&quot;20307&quot; value=&quot;352&quot;/&gt;&lt;/object&gt;&lt;object type=&quot;3&quot; unique_id=&quot;17198&quot;&gt;&lt;property id=&quot;20148&quot; value=&quot;5&quot;/&gt;&lt;property id=&quot;20300&quot; value=&quot;Slide 26&quot;/&gt;&lt;property id=&quot;20307&quot; value=&quot;424&quot;/&gt;&lt;/object&gt;&lt;object type=&quot;3&quot; unique_id=&quot;17199&quot;&gt;&lt;property id=&quot;20148&quot; value=&quot;5&quot;/&gt;&lt;property id=&quot;20300&quot; value=&quot;Slide 27&quot;/&gt;&lt;property id=&quot;20307&quot; value=&quot;353&quot;/&gt;&lt;/object&gt;&lt;object type=&quot;3&quot; unique_id=&quot;17200&quot;&gt;&lt;property id=&quot;20148&quot; value=&quot;5&quot;/&gt;&lt;property id=&quot;20300&quot; value=&quot;Slide 28&quot;/&gt;&lt;property id=&quot;20307&quot; value=&quot;376&quot;/&gt;&lt;/object&gt;&lt;object type=&quot;3&quot; unique_id=&quot;17201&quot;&gt;&lt;property id=&quot;20148&quot; value=&quot;5&quot;/&gt;&lt;property id=&quot;20300&quot; value=&quot;Slide 29&quot;/&gt;&lt;property id=&quot;20307&quot; value=&quot;354&quot;/&gt;&lt;/object&gt;&lt;object type=&quot;3&quot; unique_id=&quot;17202&quot;&gt;&lt;property id=&quot;20148&quot; value=&quot;5&quot;/&gt;&lt;property id=&quot;20300&quot; value=&quot;Slide 30&quot;/&gt;&lt;property id=&quot;20307&quot; value=&quot;355&quot;/&gt;&lt;/object&gt;&lt;object type=&quot;3&quot; unique_id=&quot;17203&quot;&gt;&lt;property id=&quot;20148&quot; value=&quot;5&quot;/&gt;&lt;property id=&quot;20300&quot; value=&quot;Slide 31&quot;/&gt;&lt;property id=&quot;20307&quot; value=&quot;377&quot;/&gt;&lt;/object&gt;&lt;object type=&quot;3&quot; unique_id=&quot;17204&quot;&gt;&lt;property id=&quot;20148&quot; value=&quot;5&quot;/&gt;&lt;property id=&quot;20300&quot; value=&quot;Slide 32&quot;/&gt;&lt;property id=&quot;20307&quot; value=&quot;425&quot;/&gt;&lt;/object&gt;&lt;object type=&quot;3&quot; unique_id=&quot;17205&quot;&gt;&lt;property id=&quot;20148&quot; value=&quot;5&quot;/&gt;&lt;property id=&quot;20300&quot; value=&quot;Slide 33&quot;/&gt;&lt;property id=&quot;20307&quot; value=&quot;378&quot;/&gt;&lt;/object&gt;&lt;object type=&quot;3&quot; unique_id=&quot;17206&quot;&gt;&lt;property id=&quot;20148&quot; value=&quot;5&quot;/&gt;&lt;property id=&quot;20300&quot; value=&quot;Slide 34&quot;/&gt;&lt;property id=&quot;20307&quot; value=&quot;379&quot;/&gt;&lt;/object&gt;&lt;object type=&quot;3&quot; unique_id=&quot;17207&quot;&gt;&lt;property id=&quot;20148&quot; value=&quot;5&quot;/&gt;&lt;property id=&quot;20300&quot; value=&quot;Slide 35&quot;/&gt;&lt;property id=&quot;20307&quot; value=&quot;381&quot;/&gt;&lt;/object&gt;&lt;object type=&quot;3&quot; unique_id=&quot;17208&quot;&gt;&lt;property id=&quot;20148&quot; value=&quot;5&quot;/&gt;&lt;property id=&quot;20300&quot; value=&quot;Slide 36&quot;/&gt;&lt;property id=&quot;20307&quot; value=&quot;380&quot;/&gt;&lt;/object&gt;&lt;object type=&quot;3&quot; unique_id=&quot;17209&quot;&gt;&lt;property id=&quot;20148&quot; value=&quot;5&quot;/&gt;&lt;property id=&quot;20300&quot; value=&quot;Slide 37&quot;/&gt;&lt;property id=&quot;20307&quot; value=&quot;435&quot;/&gt;&lt;/object&gt;&lt;object type=&quot;3&quot; unique_id=&quot;17210&quot;&gt;&lt;property id=&quot;20148&quot; value=&quot;5&quot;/&gt;&lt;property id=&quot;20300&quot; value=&quot;Slide 38&quot;/&gt;&lt;property id=&quot;20307&quot; value=&quot;358&quot;/&gt;&lt;/object&gt;&lt;object type=&quot;3&quot; unique_id=&quot;17211&quot;&gt;&lt;property id=&quot;20148&quot; value=&quot;5&quot;/&gt;&lt;property id=&quot;20300&quot; value=&quot;Slide 39&quot;/&gt;&lt;property id=&quot;20307&quot; value=&quot;427&quot;/&gt;&lt;/object&gt;&lt;object type=&quot;3&quot; unique_id=&quot;17212&quot;&gt;&lt;property id=&quot;20148&quot; value=&quot;5&quot;/&gt;&lt;property id=&quot;20300&quot; value=&quot;Slide 40&quot;/&gt;&lt;property id=&quot;20307&quot; value=&quot;382&quot;/&gt;&lt;/object&gt;&lt;object type=&quot;3&quot; unique_id=&quot;17213&quot;&gt;&lt;property id=&quot;20148&quot; value=&quot;5&quot;/&gt;&lt;property id=&quot;20300&quot; value=&quot;Slide 41&quot;/&gt;&lt;property id=&quot;20307&quot; value=&quot;359&quot;/&gt;&lt;/object&gt;&lt;object type=&quot;3&quot; unique_id=&quot;17214&quot;&gt;&lt;property id=&quot;20148&quot; value=&quot;5&quot;/&gt;&lt;property id=&quot;20300&quot; value=&quot;Slide 42&quot;/&gt;&lt;property id=&quot;20307&quot; value=&quot;426&quot;/&gt;&lt;/object&gt;&lt;object type=&quot;3&quot; unique_id=&quot;17215&quot;&gt;&lt;property id=&quot;20148&quot; value=&quot;5&quot;/&gt;&lt;property id=&quot;20300&quot; value=&quot;Slide 43&quot;/&gt;&lt;property id=&quot;20307&quot; value=&quot;436&quot;/&gt;&lt;/object&gt;&lt;object type=&quot;3&quot; unique_id=&quot;17216&quot;&gt;&lt;property id=&quot;20148&quot; value=&quot;5&quot;/&gt;&lt;property id=&quot;20300&quot; value=&quot;Slide 44&quot;/&gt;&lt;property id=&quot;20307&quot; value=&quot;383&quot;/&gt;&lt;/object&gt;&lt;object type=&quot;3&quot; unique_id=&quot;17217&quot;&gt;&lt;property id=&quot;20148&quot; value=&quot;5&quot;/&gt;&lt;property id=&quot;20300&quot; value=&quot;Slide 45&quot;/&gt;&lt;property id=&quot;20307&quot; value=&quot;398&quot;/&gt;&lt;/object&gt;&lt;object type=&quot;3&quot; unique_id=&quot;17218&quot;&gt;&lt;property id=&quot;20148&quot; value=&quot;5&quot;/&gt;&lt;property id=&quot;20300&quot; value=&quot;Slide 46&quot;/&gt;&lt;property id=&quot;20307&quot; value=&quot;399&quot;/&gt;&lt;/object&gt;&lt;object type=&quot;3&quot; unique_id=&quot;17219&quot;&gt;&lt;property id=&quot;20148&quot; value=&quot;5&quot;/&gt;&lt;property id=&quot;20300&quot; value=&quot;Slide 47&quot;/&gt;&lt;property id=&quot;20307&quot; value=&quot;400&quot;/&gt;&lt;/object&gt;&lt;object type=&quot;3&quot; unique_id=&quot;17220&quot;&gt;&lt;property id=&quot;20148&quot; value=&quot;5&quot;/&gt;&lt;property id=&quot;20300&quot; value=&quot;Slide 48&quot;/&gt;&lt;property id=&quot;20307&quot; value=&quot;384&quot;/&gt;&lt;/object&gt;&lt;object type=&quot;3&quot; unique_id=&quot;17221&quot;&gt;&lt;property id=&quot;20148&quot; value=&quot;5&quot;/&gt;&lt;property id=&quot;20300&quot; value=&quot;Slide 49&quot;/&gt;&lt;property id=&quot;20307&quot; value=&quot;360&quot;/&gt;&lt;/object&gt;&lt;object type=&quot;3&quot; unique_id=&quot;17222&quot;&gt;&lt;property id=&quot;20148&quot; value=&quot;5&quot;/&gt;&lt;property id=&quot;20300&quot; value=&quot;Slide 50&quot;/&gt;&lt;property id=&quot;20307&quot; value=&quot;385&quot;/&gt;&lt;/object&gt;&lt;object type=&quot;3&quot; unique_id=&quot;17223&quot;&gt;&lt;property id=&quot;20148&quot; value=&quot;5&quot;/&gt;&lt;property id=&quot;20300&quot; value=&quot;Slide 51&quot;/&gt;&lt;property id=&quot;20307&quot; value=&quot;437&quot;/&gt;&lt;/object&gt;&lt;object type=&quot;3&quot; unique_id=&quot;17224&quot;&gt;&lt;property id=&quot;20148&quot; value=&quot;5&quot;/&gt;&lt;property id=&quot;20300&quot; value=&quot;Slide 52&quot;/&gt;&lt;property id=&quot;20307&quot; value=&quot;387&quot;/&gt;&lt;/object&gt;&lt;object type=&quot;3&quot; unique_id=&quot;17225&quot;&gt;&lt;property id=&quot;20148&quot; value=&quot;5&quot;/&gt;&lt;property id=&quot;20300&quot; value=&quot;Slide 53&quot;/&gt;&lt;property id=&quot;20307&quot; value=&quot;361&quot;/&gt;&lt;/object&gt;&lt;object type=&quot;3&quot; unique_id=&quot;17226&quot;&gt;&lt;property id=&quot;20148&quot; value=&quot;5&quot;/&gt;&lt;property id=&quot;20300&quot; value=&quot;Slide 54&quot;/&gt;&lt;property id=&quot;20307&quot; value=&quot;392&quot;/&gt;&lt;/object&gt;&lt;object type=&quot;3&quot; unique_id=&quot;17227&quot;&gt;&lt;property id=&quot;20148&quot; value=&quot;5&quot;/&gt;&lt;property id=&quot;20300&quot; value=&quot;Slide 55&quot;/&gt;&lt;property id=&quot;20307&quot; value=&quot;388&quot;/&gt;&lt;/object&gt;&lt;object type=&quot;3&quot; unique_id=&quot;17228&quot;&gt;&lt;property id=&quot;20148&quot; value=&quot;5&quot;/&gt;&lt;property id=&quot;20300&quot; value=&quot;Slide 56&quot;/&gt;&lt;property id=&quot;20307&quot; value=&quot;367&quot;/&gt;&lt;/object&gt;&lt;object type=&quot;3&quot; unique_id=&quot;17229&quot;&gt;&lt;property id=&quot;20148&quot; value=&quot;5&quot;/&gt;&lt;property id=&quot;20300&quot; value=&quot;Slide 57&quot;/&gt;&lt;property id=&quot;20307&quot; value=&quot;428&quot;/&gt;&lt;/object&gt;&lt;object type=&quot;3&quot; unique_id=&quot;17230&quot;&gt;&lt;property id=&quot;20148&quot; value=&quot;5&quot;/&gt;&lt;property id=&quot;20300&quot; value=&quot;Slide 58&quot;/&gt;&lt;property id=&quot;20307&quot; value=&quot;389&quot;/&gt;&lt;/object&gt;&lt;object type=&quot;3&quot; unique_id=&quot;17231&quot;&gt;&lt;property id=&quot;20148&quot; value=&quot;5&quot;/&gt;&lt;property id=&quot;20300&quot; value=&quot;Slide 59&quot;/&gt;&lt;property id=&quot;20307&quot; value=&quot;394&quot;/&gt;&lt;/object&gt;&lt;object type=&quot;3&quot; unique_id=&quot;17232&quot;&gt;&lt;property id=&quot;20148&quot; value=&quot;5&quot;/&gt;&lt;property id=&quot;20300&quot; value=&quot;Slide 60&quot;/&gt;&lt;property id=&quot;20307&quot; value=&quot;393&quot;/&gt;&lt;/object&gt;&lt;object type=&quot;3&quot; unique_id=&quot;17233&quot;&gt;&lt;property id=&quot;20148&quot; value=&quot;5&quot;/&gt;&lt;property id=&quot;20300&quot; value=&quot;Slide 61&quot;/&gt;&lt;property id=&quot;20307&quot; value=&quot;404&quot;/&gt;&lt;/object&gt;&lt;object type=&quot;3&quot; unique_id=&quot;17234&quot;&gt;&lt;property id=&quot;20148&quot; value=&quot;5&quot;/&gt;&lt;property id=&quot;20300&quot; value=&quot;Slide 62&quot;/&gt;&lt;property id=&quot;20307&quot; value=&quot;401&quot;/&gt;&lt;/object&gt;&lt;object type=&quot;3&quot; unique_id=&quot;17235&quot;&gt;&lt;property id=&quot;20148&quot; value=&quot;5&quot;/&gt;&lt;property id=&quot;20300&quot; value=&quot;Slide 63&quot;/&gt;&lt;property id=&quot;20307&quot; value=&quot;430&quot;/&gt;&lt;/object&gt;&lt;object type=&quot;3&quot; unique_id=&quot;17236&quot;&gt;&lt;property id=&quot;20148&quot; value=&quot;5&quot;/&gt;&lt;property id=&quot;20300&quot; value=&quot;Slide 64&quot;/&gt;&lt;property id=&quot;20307&quot; value=&quot;395&quot;/&gt;&lt;/object&gt;&lt;object type=&quot;3&quot; unique_id=&quot;17237&quot;&gt;&lt;property id=&quot;20148&quot; value=&quot;5&quot;/&gt;&lt;property id=&quot;20300&quot; value=&quot;Slide 65&quot;/&gt;&lt;property id=&quot;20307&quot; value=&quot;445&quot;/&gt;&lt;/object&gt;&lt;object type=&quot;3&quot; unique_id=&quot;17238&quot;&gt;&lt;property id=&quot;20148&quot; value=&quot;5&quot;/&gt;&lt;property id=&quot;20300&quot; value=&quot;Slide 66&quot;/&gt;&lt;property id=&quot;20307&quot; value=&quot;446&quot;/&gt;&lt;/object&gt;&lt;object type=&quot;3&quot; unique_id=&quot;17239&quot;&gt;&lt;property id=&quot;20148&quot; value=&quot;5&quot;/&gt;&lt;property id=&quot;20300&quot; value=&quot;Slide 67&quot;/&gt;&lt;property id=&quot;20307&quot; value=&quot;396&quot;/&gt;&lt;/object&gt;&lt;object type=&quot;3&quot; unique_id=&quot;17240&quot;&gt;&lt;property id=&quot;20148&quot; value=&quot;5&quot;/&gt;&lt;property id=&quot;20300&quot; value=&quot;Slide 68&quot;/&gt;&lt;property id=&quot;20307&quot; value=&quot;397&quot;/&gt;&lt;/object&gt;&lt;object type=&quot;3&quot; unique_id=&quot;17241&quot;&gt;&lt;property id=&quot;20148&quot; value=&quot;5&quot;/&gt;&lt;property id=&quot;20300&quot; value=&quot;Slide 69&quot;/&gt;&lt;property id=&quot;20307&quot; value=&quot;431&quot;/&gt;&lt;/object&gt;&lt;object type=&quot;3&quot; unique_id=&quot;17242&quot;&gt;&lt;property id=&quot;20148&quot; value=&quot;5&quot;/&gt;&lt;property id=&quot;20300&quot; value=&quot;Slide 70&quot;/&gt;&lt;property id=&quot;20307&quot; value=&quot;403&quot;/&gt;&lt;/object&gt;&lt;object type=&quot;3&quot; unique_id=&quot;17243&quot;&gt;&lt;property id=&quot;20148&quot; value=&quot;5&quot;/&gt;&lt;property id=&quot;20300&quot; value=&quot;Slide 71&quot;/&gt;&lt;property id=&quot;20307&quot; value=&quot;405&quot;/&gt;&lt;/object&gt;&lt;object type=&quot;3&quot; unique_id=&quot;17244&quot;&gt;&lt;property id=&quot;20148&quot; value=&quot;5&quot;/&gt;&lt;property id=&quot;20300&quot; value=&quot;Slide 72&quot;/&gt;&lt;property id=&quot;20307&quot; value=&quot;406&quot;/&gt;&lt;/object&gt;&lt;object type=&quot;3&quot; unique_id=&quot;17245&quot;&gt;&lt;property id=&quot;20148&quot; value=&quot;5&quot;/&gt;&lt;property id=&quot;20300&quot; value=&quot;Slide 74&quot;/&gt;&lt;property id=&quot;20307&quot; value=&quot;432&quot;/&gt;&lt;/object&gt;&lt;object type=&quot;3&quot; unique_id=&quot;17246&quot;&gt;&lt;property id=&quot;20148&quot; value=&quot;5&quot;/&gt;&lt;property id=&quot;20300&quot; value=&quot;Slide 75&quot;/&gt;&lt;property id=&quot;20307&quot; value=&quot;368&quot;/&gt;&lt;/object&gt;&lt;object type=&quot;3&quot; unique_id=&quot;17247&quot;&gt;&lt;property id=&quot;20148&quot; value=&quot;5&quot;/&gt;&lt;property id=&quot;20300&quot; value=&quot;Slide 76&quot;/&gt;&lt;property id=&quot;20307&quot; value=&quot;369&quot;/&gt;&lt;/object&gt;&lt;object type=&quot;3&quot; unique_id=&quot;17248&quot;&gt;&lt;property id=&quot;20148&quot; value=&quot;5&quot;/&gt;&lt;property id=&quot;20300&quot; value=&quot;Slide 79&quot;/&gt;&lt;property id=&quot;20307&quot; value=&quot;390&quot;/&gt;&lt;/object&gt;&lt;object type=&quot;3&quot; unique_id=&quot;17249&quot;&gt;&lt;property id=&quot;20148&quot; value=&quot;5&quot;/&gt;&lt;property id=&quot;20300&quot; value=&quot;Slide 80&quot;/&gt;&lt;property id=&quot;20307&quot; value=&quot;391&quot;/&gt;&lt;/object&gt;&lt;object type=&quot;3&quot; unique_id=&quot;17250&quot;&gt;&lt;property id=&quot;20148&quot; value=&quot;5&quot;/&gt;&lt;property id=&quot;20300&quot; value=&quot;Slide 81&quot;/&gt;&lt;property id=&quot;20307&quot; value=&quot;423&quot;/&gt;&lt;/object&gt;&lt;object type=&quot;3&quot; unique_id=&quot;17251&quot;&gt;&lt;property id=&quot;20148&quot; value=&quot;5&quot;/&gt;&lt;property id=&quot;20300&quot; value=&quot;Slide 82&quot;/&gt;&lt;property id=&quot;20307&quot; value=&quot;407&quot;/&gt;&lt;/object&gt;&lt;object type=&quot;3&quot; unique_id=&quot;17252&quot;&gt;&lt;property id=&quot;20148&quot; value=&quot;5&quot;/&gt;&lt;property id=&quot;20300&quot; value=&quot;Slide 83&quot;/&gt;&lt;property id=&quot;20307&quot; value=&quot;408&quot;/&gt;&lt;/object&gt;&lt;object type=&quot;3&quot; unique_id=&quot;17253&quot;&gt;&lt;property id=&quot;20148&quot; value=&quot;5&quot;/&gt;&lt;property id=&quot;20300&quot; value=&quot;Slide 84&quot;/&gt;&lt;property id=&quot;20307&quot; value=&quot;409&quot;/&gt;&lt;/object&gt;&lt;object type=&quot;3&quot; unique_id=&quot;17254&quot;&gt;&lt;property id=&quot;20148&quot; value=&quot;5&quot;/&gt;&lt;property id=&quot;20300&quot; value=&quot;Slide 85&quot;/&gt;&lt;property id=&quot;20307&quot; value=&quot;410&quot;/&gt;&lt;/object&gt;&lt;object type=&quot;3&quot; unique_id=&quot;17255&quot;&gt;&lt;property id=&quot;20148&quot; value=&quot;5&quot;/&gt;&lt;property id=&quot;20300&quot; value=&quot;Slide 87&quot;/&gt;&lt;property id=&quot;20307&quot; value=&quot;411&quot;/&gt;&lt;/object&gt;&lt;object type=&quot;3&quot; unique_id=&quot;17256&quot;&gt;&lt;property id=&quot;20148&quot; value=&quot;5&quot;/&gt;&lt;property id=&quot;20300&quot; value=&quot;Slide 88&quot;/&gt;&lt;property id=&quot;20307&quot; value=&quot;416&quot;/&gt;&lt;/object&gt;&lt;object type=&quot;3&quot; unique_id=&quot;17257&quot;&gt;&lt;property id=&quot;20148&quot; value=&quot;5&quot;/&gt;&lt;property id=&quot;20300&quot; value=&quot;Slide 89&quot;/&gt;&lt;property id=&quot;20307&quot; value=&quot;420&quot;/&gt;&lt;/object&gt;&lt;object type=&quot;3&quot; unique_id=&quot;17258&quot;&gt;&lt;property id=&quot;20148&quot; value=&quot;5&quot;/&gt;&lt;property id=&quot;20300&quot; value=&quot;Slide 90&quot;/&gt;&lt;property id=&quot;20307&quot; value=&quot;412&quot;/&gt;&lt;/object&gt;&lt;object type=&quot;3&quot; unique_id=&quot;17259&quot;&gt;&lt;property id=&quot;20148&quot; value=&quot;5&quot;/&gt;&lt;property id=&quot;20300&quot; value=&quot;Slide 91&quot;/&gt;&lt;property id=&quot;20307&quot; value=&quot;413&quot;/&gt;&lt;/object&gt;&lt;object type=&quot;3&quot; unique_id=&quot;17260&quot;&gt;&lt;property id=&quot;20148&quot; value=&quot;5&quot;/&gt;&lt;property id=&quot;20300&quot; value=&quot;Slide 92&quot;/&gt;&lt;property id=&quot;20307&quot; value=&quot;417&quot;/&gt;&lt;/object&gt;&lt;object type=&quot;3&quot; unique_id=&quot;17261&quot;&gt;&lt;property id=&quot;20148&quot; value=&quot;5&quot;/&gt;&lt;property id=&quot;20300&quot; value=&quot;Slide 93&quot;/&gt;&lt;property id=&quot;20307&quot; value=&quot;414&quot;/&gt;&lt;/object&gt;&lt;object type=&quot;3&quot; unique_id=&quot;17262&quot;&gt;&lt;property id=&quot;20148&quot; value=&quot;5&quot;/&gt;&lt;property id=&quot;20300&quot; value=&quot;Slide 94&quot;/&gt;&lt;property id=&quot;20307&quot; value=&quot;418&quot;/&gt;&lt;/object&gt;&lt;object type=&quot;3&quot; unique_id=&quot;17263&quot;&gt;&lt;property id=&quot;20148&quot; value=&quot;5&quot;/&gt;&lt;property id=&quot;20300&quot; value=&quot;Slide 95&quot;/&gt;&lt;property id=&quot;20307&quot; value=&quot;419&quot;/&gt;&lt;/object&gt;&lt;object type=&quot;3&quot; unique_id=&quot;17357&quot;&gt;&lt;property id=&quot;20148&quot; value=&quot;5&quot;/&gt;&lt;property id=&quot;20300&quot; value=&quot;Slide 73&quot;/&gt;&lt;property id=&quot;20307&quot; value=&quot;447&quot;/&gt;&lt;/object&gt;&lt;object type=&quot;3&quot; unique_id=&quot;17922&quot;&gt;&lt;property id=&quot;20148&quot; value=&quot;5&quot;/&gt;&lt;property id=&quot;20300&quot; value=&quot;Slide 77&quot;/&gt;&lt;property id=&quot;20307&quot; value=&quot;448&quot;/&gt;&lt;/object&gt;&lt;object type=&quot;3&quot; unique_id=&quot;17923&quot;&gt;&lt;property id=&quot;20148&quot; value=&quot;5&quot;/&gt;&lt;property id=&quot;20300&quot; value=&quot;Slide 78&quot;/&gt;&lt;property id=&quot;20307&quot; value=&quot;449&quot;/&gt;&lt;/object&gt;&lt;object type=&quot;3&quot; unique_id=&quot;18308&quot;&gt;&lt;property id=&quot;20148&quot; value=&quot;5&quot;/&gt;&lt;property id=&quot;20300&quot; value=&quot;Slide 86&quot;/&gt;&lt;property id=&quot;20307&quot; value=&quot;450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واجهة">
  <a:themeElements>
    <a:clrScheme name="واجهة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واجهة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واجهة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16894</TotalTime>
  <Words>4958</Words>
  <Application>Microsoft Office PowerPoint</Application>
  <PresentationFormat>On-screen Show (4:3)</PresentationFormat>
  <Paragraphs>964</Paragraphs>
  <Slides>95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Arial</vt:lpstr>
      <vt:lpstr>Calibri</vt:lpstr>
      <vt:lpstr>Symbol</vt:lpstr>
      <vt:lpstr>Times New Roman</vt:lpstr>
      <vt:lpstr>Verdana</vt:lpstr>
      <vt:lpstr>Wingdings 2</vt:lpstr>
      <vt:lpstr>واجهة</vt:lpstr>
      <vt:lpstr>Equation</vt:lpstr>
      <vt:lpstr>المبدلات القالبة المستقلة Self Commutation Inverters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الالكترونيات الصناعية</dc:title>
  <dc:creator>ASUS</dc:creator>
  <cp:lastModifiedBy>Asaad Kaadan</cp:lastModifiedBy>
  <cp:revision>895</cp:revision>
  <dcterms:created xsi:type="dcterms:W3CDTF">2007-07-19T15:41:10Z</dcterms:created>
  <dcterms:modified xsi:type="dcterms:W3CDTF">2019-03-07T10:43:15Z</dcterms:modified>
</cp:coreProperties>
</file>